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6.xml" ContentType="application/vnd.openxmlformats-officedocument.presentationml.tags+xml"/>
  <Override PartName="/ppt/notesSlides/notesSlide23.xml" ContentType="application/vnd.openxmlformats-officedocument.presentationml.notesSlide+xml"/>
  <Override PartName="/ppt/tags/tag7.xml" ContentType="application/vnd.openxmlformats-officedocument.presentationml.tags+xml"/>
  <Override PartName="/ppt/notesSlides/notesSlide24.xml" ContentType="application/vnd.openxmlformats-officedocument.presentationml.notesSlide+xml"/>
  <Override PartName="/ppt/tags/tag8.xml" ContentType="application/vnd.openxmlformats-officedocument.presentationml.tags+xml"/>
  <Override PartName="/ppt/notesSlides/notesSlide25.xml" ContentType="application/vnd.openxmlformats-officedocument.presentationml.notesSlide+xml"/>
  <Override PartName="/ppt/tags/tag9.xml" ContentType="application/vnd.openxmlformats-officedocument.presentationml.tags+xml"/>
  <Override PartName="/ppt/notesSlides/notesSlide26.xml" ContentType="application/vnd.openxmlformats-officedocument.presentationml.notesSlide+xml"/>
  <Override PartName="/ppt/tags/tag10.xml" ContentType="application/vnd.openxmlformats-officedocument.presentationml.tags+xml"/>
  <Override PartName="/ppt/notesSlides/notesSlide27.xml" ContentType="application/vnd.openxmlformats-officedocument.presentationml.notesSlide+xml"/>
  <Override PartName="/ppt/tags/tag11.xml" ContentType="application/vnd.openxmlformats-officedocument.presentationml.tags+xml"/>
  <Override PartName="/ppt/notesSlides/notesSlide28.xml" ContentType="application/vnd.openxmlformats-officedocument.presentationml.notesSlide+xml"/>
  <Override PartName="/ppt/tags/tag12.xml" ContentType="application/vnd.openxmlformats-officedocument.presentationml.tags+xml"/>
  <Override PartName="/ppt/notesSlides/notesSlide29.xml" ContentType="application/vnd.openxmlformats-officedocument.presentationml.notesSlide+xml"/>
  <Override PartName="/ppt/tags/tag13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8"/>
  </p:notesMasterIdLst>
  <p:handoutMasterIdLst>
    <p:handoutMasterId r:id="rId119"/>
  </p:handoutMasterIdLst>
  <p:sldIdLst>
    <p:sldId id="257" r:id="rId2"/>
    <p:sldId id="27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2" r:id="rId43"/>
    <p:sldId id="413" r:id="rId44"/>
    <p:sldId id="414" r:id="rId45"/>
    <p:sldId id="415" r:id="rId46"/>
    <p:sldId id="416" r:id="rId47"/>
    <p:sldId id="417" r:id="rId48"/>
    <p:sldId id="418" r:id="rId49"/>
    <p:sldId id="419" r:id="rId50"/>
    <p:sldId id="420" r:id="rId51"/>
    <p:sldId id="421" r:id="rId52"/>
    <p:sldId id="422" r:id="rId53"/>
    <p:sldId id="423" r:id="rId54"/>
    <p:sldId id="424" r:id="rId55"/>
    <p:sldId id="425" r:id="rId56"/>
    <p:sldId id="426" r:id="rId57"/>
    <p:sldId id="427" r:id="rId58"/>
    <p:sldId id="428" r:id="rId59"/>
    <p:sldId id="429" r:id="rId60"/>
    <p:sldId id="4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41" r:id="rId72"/>
    <p:sldId id="431" r:id="rId73"/>
    <p:sldId id="432" r:id="rId74"/>
    <p:sldId id="433" r:id="rId75"/>
    <p:sldId id="434" r:id="rId76"/>
    <p:sldId id="435" r:id="rId77"/>
    <p:sldId id="436" r:id="rId78"/>
    <p:sldId id="437" r:id="rId79"/>
    <p:sldId id="438" r:id="rId80"/>
    <p:sldId id="439" r:id="rId81"/>
    <p:sldId id="343" r:id="rId82"/>
    <p:sldId id="344" r:id="rId83"/>
    <p:sldId id="345" r:id="rId84"/>
    <p:sldId id="346" r:id="rId85"/>
    <p:sldId id="347" r:id="rId86"/>
    <p:sldId id="348" r:id="rId87"/>
    <p:sldId id="349" r:id="rId88"/>
    <p:sldId id="350" r:id="rId89"/>
    <p:sldId id="351" r:id="rId90"/>
    <p:sldId id="352" r:id="rId91"/>
    <p:sldId id="353" r:id="rId92"/>
    <p:sldId id="354" r:id="rId93"/>
    <p:sldId id="355" r:id="rId94"/>
    <p:sldId id="356" r:id="rId95"/>
    <p:sldId id="357" r:id="rId96"/>
    <p:sldId id="358" r:id="rId97"/>
    <p:sldId id="359" r:id="rId98"/>
    <p:sldId id="360" r:id="rId99"/>
    <p:sldId id="361" r:id="rId100"/>
    <p:sldId id="362" r:id="rId101"/>
    <p:sldId id="363" r:id="rId102"/>
    <p:sldId id="364" r:id="rId103"/>
    <p:sldId id="365" r:id="rId104"/>
    <p:sldId id="366" r:id="rId105"/>
    <p:sldId id="367" r:id="rId106"/>
    <p:sldId id="368" r:id="rId107"/>
    <p:sldId id="369" r:id="rId108"/>
    <p:sldId id="370" r:id="rId109"/>
    <p:sldId id="371" r:id="rId110"/>
    <p:sldId id="372" r:id="rId111"/>
    <p:sldId id="373" r:id="rId112"/>
    <p:sldId id="374" r:id="rId113"/>
    <p:sldId id="375" r:id="rId114"/>
    <p:sldId id="379" r:id="rId115"/>
    <p:sldId id="380" r:id="rId116"/>
    <p:sldId id="378" r:id="rId1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Haught" initials="CH" lastIdx="1" clrIdx="0">
    <p:extLst>
      <p:ext uri="{19B8F6BF-5375-455C-9EA6-DF929625EA0E}">
        <p15:presenceInfo xmlns:p15="http://schemas.microsoft.com/office/powerpoint/2012/main" userId="bbf404902459316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4674" autoAdjust="0"/>
  </p:normalViewPr>
  <p:slideViewPr>
    <p:cSldViewPr>
      <p:cViewPr varScale="1">
        <p:scale>
          <a:sx n="124" d="100"/>
          <a:sy n="124" d="100"/>
        </p:scale>
        <p:origin x="11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272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image" Target="../media/image11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image" Target="../media/image11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emf"/><Relationship Id="rId1" Type="http://schemas.openxmlformats.org/officeDocument/2006/relationships/image" Target="../media/image116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image" Target="../media/image119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1.emf"/><Relationship Id="rId1" Type="http://schemas.openxmlformats.org/officeDocument/2006/relationships/image" Target="../media/image120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123.emf"/><Relationship Id="rId1" Type="http://schemas.openxmlformats.org/officeDocument/2006/relationships/image" Target="../media/image121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image" Target="../media/image124.emf"/><Relationship Id="rId1" Type="http://schemas.openxmlformats.org/officeDocument/2006/relationships/image" Target="../media/image123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image" Target="../media/image124.emf"/><Relationship Id="rId1" Type="http://schemas.openxmlformats.org/officeDocument/2006/relationships/image" Target="../media/image123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image" Target="../media/image1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emf"/><Relationship Id="rId1" Type="http://schemas.openxmlformats.org/officeDocument/2006/relationships/image" Target="../media/image126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image" Target="../media/image128.emf"/><Relationship Id="rId1" Type="http://schemas.openxmlformats.org/officeDocument/2006/relationships/image" Target="../media/image126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image" Target="../media/image128.emf"/><Relationship Id="rId1" Type="http://schemas.openxmlformats.org/officeDocument/2006/relationships/image" Target="../media/image126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image" Target="../media/image128.emf"/><Relationship Id="rId1" Type="http://schemas.openxmlformats.org/officeDocument/2006/relationships/image" Target="../media/image1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22FFF-4CF8-4B32-AED7-8F7307CE4BA2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16BD6-125D-4479-92DB-2C200C3F3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42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C57762-3A12-464F-908C-D344E6DF2F4C}" type="datetimeFigureOut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030246-B050-4014-AA62-84A97B9B9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196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030246-B050-4014-AA62-84A97B9B9FA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196620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F01DB-4FC1-4579-A7D2-3C4792E0FC5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526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[Rate of change in the number of neutrons in V]</a:t>
            </a:r>
            <a:r>
              <a:rPr lang="en-US" baseline="0" dirty="0"/>
              <a:t> – [leakage of neutrons from V] + [rate of absorption of neutrons in V] = [rate of neutron production in V]</a:t>
            </a:r>
          </a:p>
          <a:p>
            <a:endParaRPr lang="en-US" baseline="0" dirty="0"/>
          </a:p>
          <a:p>
            <a:r>
              <a:rPr lang="en-US" baseline="0" dirty="0"/>
              <a:t>D = lambda_transport/3</a:t>
            </a:r>
          </a:p>
          <a:p>
            <a:endParaRPr lang="en-US" baseline="0" dirty="0"/>
          </a:p>
          <a:p>
            <a:r>
              <a:rPr lang="en-US" baseline="0" dirty="0"/>
              <a:t>Lambda_transport = 1/SIGMA_S*(1-2/3A) = 1/SIGMA_S*(1-mu) where mu = cosine of the scattering angle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F01DB-4FC1-4579-A7D2-3C4792E0FC5A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620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30F87-DB7D-914E-8882-5673DEFF08CD}" type="slidenum">
              <a:rPr lang="en-US"/>
              <a:pPr/>
              <a:t>56</a:t>
            </a:fld>
            <a:endParaRPr lang="en-US" dirty="0"/>
          </a:p>
        </p:txBody>
      </p:sp>
      <p:sp>
        <p:nvSpPr>
          <p:cNvPr id="501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26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2568E-07C3-B443-BC27-5F7CF10AA193}" type="slidenum">
              <a:rPr lang="en-US"/>
              <a:pPr/>
              <a:t>62</a:t>
            </a:fld>
            <a:endParaRPr lang="en-US" dirty="0"/>
          </a:p>
        </p:txBody>
      </p:sp>
      <p:sp>
        <p:nvSpPr>
          <p:cNvPr id="527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73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73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2568E-07C3-B443-BC27-5F7CF10AA193}" type="slidenum">
              <a:rPr lang="en-US"/>
              <a:pPr/>
              <a:t>63</a:t>
            </a:fld>
            <a:endParaRPr lang="en-US" dirty="0"/>
          </a:p>
        </p:txBody>
      </p:sp>
      <p:sp>
        <p:nvSpPr>
          <p:cNvPr id="527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73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151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83758F-1B37-FA45-8F1A-346C52EFB363}" type="slidenum">
              <a:rPr lang="en-US"/>
              <a:pPr/>
              <a:t>65</a:t>
            </a:fld>
            <a:endParaRPr lang="en-US" dirty="0"/>
          </a:p>
        </p:txBody>
      </p:sp>
      <p:sp>
        <p:nvSpPr>
          <p:cNvPr id="568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20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18A65-2377-DD4B-A70F-F52A2E50B315}" type="slidenum">
              <a:rPr lang="en-US"/>
              <a:pPr/>
              <a:t>67</a:t>
            </a:fld>
            <a:endParaRPr lang="en-US" dirty="0"/>
          </a:p>
        </p:txBody>
      </p:sp>
      <p:sp>
        <p:nvSpPr>
          <p:cNvPr id="549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90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57B0AF-1974-F64E-9CC0-519982BD3025}" type="slidenum">
              <a:rPr lang="en-US"/>
              <a:pPr/>
              <a:t>70</a:t>
            </a:fld>
            <a:endParaRPr lang="en-US" dirty="0"/>
          </a:p>
        </p:txBody>
      </p:sp>
      <p:sp>
        <p:nvSpPr>
          <p:cNvPr id="570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496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B7C4BA-052C-0B44-BFD9-95312C779E8A}" type="slidenum">
              <a:rPr lang="en-US"/>
              <a:pPr/>
              <a:t>71</a:t>
            </a:fld>
            <a:endParaRPr lang="en-US" dirty="0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09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1BB84-4085-D241-BD18-BC5B972C1731}" type="slidenum">
              <a:rPr lang="en-US"/>
              <a:pPr/>
              <a:t>72</a:t>
            </a:fld>
            <a:endParaRPr lang="en-US" dirty="0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38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F01DB-4FC1-4579-A7D2-3C4792E0FC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27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1BB84-4085-D241-BD18-BC5B972C1731}" type="slidenum">
              <a:rPr lang="en-US"/>
              <a:pPr/>
              <a:t>73</a:t>
            </a:fld>
            <a:endParaRPr lang="en-US" dirty="0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4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1BB84-4085-D241-BD18-BC5B972C1731}" type="slidenum">
              <a:rPr lang="en-US"/>
              <a:pPr/>
              <a:t>74</a:t>
            </a:fld>
            <a:endParaRPr lang="en-US" dirty="0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288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1BB84-4085-D241-BD18-BC5B972C1731}" type="slidenum">
              <a:rPr lang="en-US"/>
              <a:pPr/>
              <a:t>75</a:t>
            </a:fld>
            <a:endParaRPr lang="en-US" dirty="0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767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DDA99-A14A-BB41-A1CB-3B3283EDBD4F}" type="slidenum">
              <a:rPr lang="en-US"/>
              <a:pPr/>
              <a:t>82</a:t>
            </a:fld>
            <a:endParaRPr lang="en-US" dirty="0"/>
          </a:p>
        </p:txBody>
      </p:sp>
      <p:sp>
        <p:nvSpPr>
          <p:cNvPr id="489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8708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DDA99-A14A-BB41-A1CB-3B3283EDBD4F}" type="slidenum">
              <a:rPr lang="en-US"/>
              <a:pPr/>
              <a:t>83</a:t>
            </a:fld>
            <a:endParaRPr lang="en-US" dirty="0"/>
          </a:p>
        </p:txBody>
      </p:sp>
      <p:sp>
        <p:nvSpPr>
          <p:cNvPr id="489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3098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FAE6A-994B-DD45-A9E8-F33218115925}" type="slidenum">
              <a:rPr lang="en-US"/>
              <a:pPr/>
              <a:t>87</a:t>
            </a:fld>
            <a:endParaRPr lang="en-US" dirty="0"/>
          </a:p>
        </p:txBody>
      </p:sp>
      <p:sp>
        <p:nvSpPr>
          <p:cNvPr id="520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671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2A4840-A80E-F84A-8F27-EEBF7BA5CB0B}" type="slidenum">
              <a:rPr lang="en-US"/>
              <a:pPr/>
              <a:t>88</a:t>
            </a:fld>
            <a:endParaRPr lang="en-US" dirty="0"/>
          </a:p>
        </p:txBody>
      </p:sp>
      <p:sp>
        <p:nvSpPr>
          <p:cNvPr id="524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58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DAF62-C893-914C-9A89-6D24194690E8}" type="slidenum">
              <a:rPr lang="en-US"/>
              <a:pPr/>
              <a:t>90</a:t>
            </a:fld>
            <a:endParaRPr lang="en-US" dirty="0"/>
          </a:p>
        </p:txBody>
      </p:sp>
      <p:sp>
        <p:nvSpPr>
          <p:cNvPr id="566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630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DCF53-1CF1-A549-94B7-3291B62F8756}" type="slidenum">
              <a:rPr lang="en-US"/>
              <a:pPr/>
              <a:t>91</a:t>
            </a:fld>
            <a:endParaRPr lang="en-US" dirty="0"/>
          </a:p>
        </p:txBody>
      </p:sp>
      <p:sp>
        <p:nvSpPr>
          <p:cNvPr id="53965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96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265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DDA99-A14A-BB41-A1CB-3B3283EDBD4F}" type="slidenum">
              <a:rPr lang="en-US"/>
              <a:pPr/>
              <a:t>92</a:t>
            </a:fld>
            <a:endParaRPr lang="en-US" dirty="0"/>
          </a:p>
        </p:txBody>
      </p:sp>
      <p:sp>
        <p:nvSpPr>
          <p:cNvPr id="489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950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4F3E10-FD63-164C-89D4-BFE13BB2D0CF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87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698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6E1638-5D9C-CA4D-9EA8-4D5B0E61D2E2}" type="slidenum">
              <a:rPr lang="en-US"/>
              <a:pPr/>
              <a:t>95</a:t>
            </a:fld>
            <a:endParaRPr lang="en-US" dirty="0"/>
          </a:p>
        </p:txBody>
      </p:sp>
      <p:sp>
        <p:nvSpPr>
          <p:cNvPr id="541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7508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698296-82FE-9D49-A1AE-95179A5B1389}" type="slidenum">
              <a:rPr lang="en-US"/>
              <a:pPr/>
              <a:t>96</a:t>
            </a:fld>
            <a:endParaRPr lang="en-US" dirty="0"/>
          </a:p>
        </p:txBody>
      </p:sp>
      <p:sp>
        <p:nvSpPr>
          <p:cNvPr id="5734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82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2568E-07C3-B443-BC27-5F7CF10AA193}" type="slidenum">
              <a:rPr lang="en-US"/>
              <a:pPr/>
              <a:t>98</a:t>
            </a:fld>
            <a:endParaRPr lang="en-US" dirty="0"/>
          </a:p>
        </p:txBody>
      </p:sp>
      <p:sp>
        <p:nvSpPr>
          <p:cNvPr id="527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73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458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2568E-07C3-B443-BC27-5F7CF10AA193}" type="slidenum">
              <a:rPr lang="en-US"/>
              <a:pPr/>
              <a:t>99</a:t>
            </a:fld>
            <a:endParaRPr lang="en-US" dirty="0"/>
          </a:p>
        </p:txBody>
      </p:sp>
      <p:sp>
        <p:nvSpPr>
          <p:cNvPr id="527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73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317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1BB84-4085-D241-BD18-BC5B972C1731}" type="slidenum">
              <a:rPr lang="en-US"/>
              <a:pPr/>
              <a:t>102</a:t>
            </a:fld>
            <a:endParaRPr lang="en-US" dirty="0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449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1BB84-4085-D241-BD18-BC5B972C1731}" type="slidenum">
              <a:rPr lang="en-US"/>
              <a:pPr/>
              <a:t>103</a:t>
            </a:fld>
            <a:endParaRPr lang="en-US" dirty="0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666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1BB84-4085-D241-BD18-BC5B972C1731}" type="slidenum">
              <a:rPr lang="en-US"/>
              <a:pPr/>
              <a:t>104</a:t>
            </a:fld>
            <a:endParaRPr lang="en-US" dirty="0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7393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1BB84-4085-D241-BD18-BC5B972C1731}" type="slidenum">
              <a:rPr lang="en-US"/>
              <a:pPr/>
              <a:t>105</a:t>
            </a:fld>
            <a:endParaRPr lang="en-US" dirty="0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343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1BB84-4085-D241-BD18-BC5B972C1731}" type="slidenum">
              <a:rPr lang="en-US"/>
              <a:pPr/>
              <a:t>106</a:t>
            </a:fld>
            <a:endParaRPr lang="en-US" dirty="0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633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1BB84-4085-D241-BD18-BC5B972C1731}" type="slidenum">
              <a:rPr lang="en-US"/>
              <a:pPr/>
              <a:t>107</a:t>
            </a:fld>
            <a:endParaRPr lang="en-US" dirty="0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9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A4E05-0D40-074A-82D5-810FE8176917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318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1BB84-4085-D241-BD18-BC5B972C1731}" type="slidenum">
              <a:rPr lang="en-US"/>
              <a:pPr/>
              <a:t>108</a:t>
            </a:fld>
            <a:endParaRPr lang="en-US" dirty="0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01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1BB84-4085-D241-BD18-BC5B972C1731}" type="slidenum">
              <a:rPr lang="en-US"/>
              <a:pPr/>
              <a:t>109</a:t>
            </a:fld>
            <a:endParaRPr lang="en-US" dirty="0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2658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1BB84-4085-D241-BD18-BC5B972C1731}" type="slidenum">
              <a:rPr lang="en-US"/>
              <a:pPr/>
              <a:t>110</a:t>
            </a:fld>
            <a:endParaRPr lang="en-US" dirty="0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3110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1BB84-4085-D241-BD18-BC5B972C1731}" type="slidenum">
              <a:rPr lang="en-US"/>
              <a:pPr/>
              <a:t>111</a:t>
            </a:fld>
            <a:endParaRPr lang="en-US" dirty="0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218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1BB84-4085-D241-BD18-BC5B972C1731}" type="slidenum">
              <a:rPr lang="en-US"/>
              <a:pPr/>
              <a:t>112</a:t>
            </a:fld>
            <a:endParaRPr lang="en-US" dirty="0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5342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1BB84-4085-D241-BD18-BC5B972C1731}" type="slidenum">
              <a:rPr lang="en-US"/>
              <a:pPr/>
              <a:t>113</a:t>
            </a:fld>
            <a:endParaRPr lang="en-US" dirty="0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320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1BB84-4085-D241-BD18-BC5B972C1731}" type="slidenum">
              <a:rPr lang="en-US"/>
              <a:pPr/>
              <a:t>114</a:t>
            </a:fld>
            <a:endParaRPr lang="en-US" dirty="0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654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1BB84-4085-D241-BD18-BC5B972C1731}" type="slidenum">
              <a:rPr lang="en-US"/>
              <a:pPr/>
              <a:t>115</a:t>
            </a:fld>
            <a:endParaRPr lang="en-US" dirty="0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781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440A6C-3294-5144-BFAC-1464BC1E26B7}" type="slidenum">
              <a:rPr lang="en-US"/>
              <a:pPr/>
              <a:t>116</a:t>
            </a:fld>
            <a:endParaRPr lang="en-US" dirty="0"/>
          </a:p>
        </p:txBody>
      </p:sp>
      <p:sp>
        <p:nvSpPr>
          <p:cNvPr id="507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57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440A6C-3294-5144-BFAC-1464BC1E26B7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07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94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DB827A-1571-5B4F-8731-4191C491659A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93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9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30F87-DB7D-914E-8882-5673DEFF08CD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501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6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BB344F-405C-F748-B6DC-3FABDDE08B36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97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78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5D983-EF14-1444-9C4B-B4CF63E9B786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03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098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C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200400"/>
            <a:ext cx="9153525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0" y="6705600"/>
            <a:ext cx="9144000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724400" y="2895600"/>
            <a:ext cx="3881437" cy="1143000"/>
          </a:xfrm>
        </p:spPr>
        <p:txBody>
          <a:bodyPr lIns="0" rIns="0" anchor="b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724400" y="4114800"/>
            <a:ext cx="3881437" cy="304800"/>
          </a:xfrm>
        </p:spPr>
        <p:txBody>
          <a:bodyPr lIns="0" rIns="0">
            <a:noAutofit/>
          </a:bodyPr>
          <a:lstStyle>
            <a:lvl1pPr marL="0" indent="0">
              <a:buFontTx/>
              <a:buNone/>
              <a:defRPr sz="1600" b="1" i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4724400" y="4678680"/>
            <a:ext cx="3881437" cy="807720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400" b="0" i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724400" y="4419600"/>
            <a:ext cx="3881437" cy="256032"/>
          </a:xfrm>
        </p:spPr>
        <p:txBody>
          <a:bodyPr lIns="0" rIns="0" anchor="ctr">
            <a:noAutofit/>
          </a:bodyPr>
          <a:lstStyle>
            <a:lvl1pPr marL="0" indent="0">
              <a:buFontTx/>
              <a:buNone/>
              <a:defRPr sz="1600" b="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C1DF25-2719-314C-9BCC-038B045B0F77}" type="datetime1">
              <a:rPr lang="en-US" smtClean="0"/>
              <a:t>9/28/2020</a:t>
            </a:fld>
            <a:endParaRPr lang="en-US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10A47-14A5-4C25-A6F3-FAEED61D5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398520"/>
            <a:ext cx="3886200" cy="155448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81000" y="5486400"/>
            <a:ext cx="1715746" cy="101181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UNCLASSIFIED</a:t>
            </a:r>
          </a:p>
          <a:p>
            <a:pPr>
              <a:lnSpc>
                <a:spcPts val="900"/>
              </a:lnSpc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This document has been reviewed by a Y-12 DC/UCNI-RO and has been determined to be UNCLASSIFIED and contains no UCNI. This review does not constitute clearance for public release.</a:t>
            </a:r>
          </a:p>
          <a:p>
            <a:pPr>
              <a:lnSpc>
                <a:spcPts val="900"/>
              </a:lnSpc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Name: </a:t>
            </a:r>
          </a:p>
          <a:p>
            <a:pPr>
              <a:lnSpc>
                <a:spcPts val="900"/>
              </a:lnSpc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Date:</a:t>
            </a:r>
            <a:r>
              <a:rPr lang="en-US" sz="6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6172200"/>
            <a:ext cx="1371600" cy="304800"/>
          </a:xfrm>
          <a:noFill/>
          <a:ln w="3175" cmpd="sng">
            <a:noFill/>
          </a:ln>
        </p:spPr>
        <p:txBody>
          <a:bodyPr/>
          <a:lstStyle>
            <a:lvl1pPr marL="0" indent="0">
              <a:buFontTx/>
              <a:buNone/>
              <a:defRPr sz="700" u="sng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enter Name and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908CD4-F3DF-BF47-BEAA-A7197A4AAF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8"/>
            <a:ext cx="9144000" cy="3200400"/>
          </a:xfrm>
          <a:prstGeom prst="rect">
            <a:avLst/>
          </a:prstGeom>
        </p:spPr>
      </p:pic>
      <p:sp>
        <p:nvSpPr>
          <p:cNvPr id="6" name="Rectangle 5" hidden="1"/>
          <p:cNvSpPr/>
          <p:nvPr/>
        </p:nvSpPr>
        <p:spPr>
          <a:xfrm flipV="1">
            <a:off x="0" y="0"/>
            <a:ext cx="9153525" cy="6858000"/>
          </a:xfrm>
          <a:prstGeom prst="rect">
            <a:avLst/>
          </a:prstGeom>
          <a:pattFill prst="dkVert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 hidden="1"/>
          <p:cNvSpPr/>
          <p:nvPr/>
        </p:nvSpPr>
        <p:spPr>
          <a:xfrm>
            <a:off x="0" y="1676400"/>
            <a:ext cx="9153525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94464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83439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4963" y="1460500"/>
            <a:ext cx="4095750" cy="4152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3113" y="1460500"/>
            <a:ext cx="4095750" cy="4152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106863" y="6167438"/>
            <a:ext cx="831850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</a:t>
            </a:r>
            <a:fld id="{54D13826-173E-FC4B-AF65-4A000EB5C98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5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83439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4963" y="1460500"/>
            <a:ext cx="4095750" cy="2000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83113" y="1460500"/>
            <a:ext cx="4095750" cy="2000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34963" y="3613150"/>
            <a:ext cx="8343900" cy="2000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106863" y="6167438"/>
            <a:ext cx="831850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</a:t>
            </a:r>
            <a:fld id="{C2F34170-EB2D-2A49-9421-D46EEBC4D69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5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83439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4963" y="1460500"/>
            <a:ext cx="8343900" cy="4152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06863" y="6167438"/>
            <a:ext cx="831850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</a:t>
            </a:r>
            <a:fld id="{A85ACF5C-21F4-9049-8F0D-40E735F43FA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0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91B7A-EDB5-1449-A269-8BCD7B56D4E5}" type="datetime1">
              <a:rPr lang="en-US" smtClean="0"/>
              <a:t>9/28/2020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20FF5-620D-45C0-8177-A68AAE615B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2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EB536-8BFA-AC4B-84ED-5CB9FE8C716E}" type="datetime1">
              <a:rPr lang="en-US" smtClean="0"/>
              <a:t>9/28/2020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B6CFC-D1FF-4A9F-ADFA-DB07BBA1A8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90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800"/>
              </a:spcBef>
              <a:buFontTx/>
              <a:buNone/>
              <a:defRPr b="1">
                <a:solidFill>
                  <a:schemeClr val="accent3"/>
                </a:solidFill>
              </a:defRPr>
            </a:lvl1pPr>
            <a:lvl2pPr marL="342900" indent="-171450">
              <a:spcBef>
                <a:spcPts val="600"/>
              </a:spcBef>
              <a:defRPr>
                <a:solidFill>
                  <a:schemeClr val="accent3"/>
                </a:solidFill>
              </a:defRPr>
            </a:lvl2pPr>
            <a:lvl3pPr marL="628650" indent="-171450">
              <a:defRPr>
                <a:solidFill>
                  <a:schemeClr val="accent3"/>
                </a:solidFill>
              </a:defRPr>
            </a:lvl3pPr>
            <a:lvl4pPr marL="857250" indent="-114300">
              <a:defRPr>
                <a:solidFill>
                  <a:schemeClr val="accent3"/>
                </a:solidFill>
              </a:defRPr>
            </a:lvl4pPr>
            <a:lvl5pPr marL="1028700" indent="-114300"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D491-855B-204A-B6EB-860E30B46757}" type="datetime1">
              <a:rPr lang="en-US" smtClean="0"/>
              <a:t>9/28/2020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DA7F-B1C4-48E6-AD3D-09D5982886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7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b="0">
                <a:solidFill>
                  <a:schemeClr val="accent3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C9BB6-1D32-FE4A-85F5-2C452737B594}" type="datetime1">
              <a:rPr lang="en-US" smtClean="0"/>
              <a:t>9/28/2020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61A14-1810-48E4-8E95-F6A74C1A9C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4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67187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5CAED-588C-A546-9D78-2DECBAFCF78E}" type="datetime1">
              <a:rPr lang="en-US" smtClean="0"/>
              <a:t>9/28/2020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2233A-206C-4377-AB40-2F902EE81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1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B767B-E949-CA49-A6B7-22BE9AE21CD7}" type="datetime1">
              <a:rPr lang="en-US" smtClean="0"/>
              <a:t>9/28/2020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21035-F1CF-401B-8768-D0EF2ACE36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1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0593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18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0593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55759"/>
                </a:solidFill>
              </a:defRPr>
            </a:lvl1pPr>
            <a:lvl2pPr>
              <a:defRPr sz="1800">
                <a:solidFill>
                  <a:srgbClr val="555759"/>
                </a:solidFill>
              </a:defRPr>
            </a:lvl2pPr>
            <a:lvl3pPr>
              <a:defRPr sz="1600">
                <a:solidFill>
                  <a:srgbClr val="555759"/>
                </a:solidFill>
              </a:defRPr>
            </a:lvl3pPr>
            <a:lvl4pPr>
              <a:defRPr sz="1400">
                <a:solidFill>
                  <a:srgbClr val="555759"/>
                </a:solidFill>
              </a:defRPr>
            </a:lvl4pPr>
            <a:lvl5pPr>
              <a:defRPr sz="1400">
                <a:solidFill>
                  <a:srgbClr val="5557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89C3D-825A-A14B-9F11-0EF45017115D}" type="datetime1">
              <a:rPr lang="en-US" smtClean="0"/>
              <a:t>9/28/2020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429E8-629E-441E-8F8D-D084DB6622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6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41925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76400"/>
            <a:ext cx="4192588" cy="444976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55759"/>
                </a:solidFill>
              </a:defRPr>
            </a:lvl1pPr>
            <a:lvl2pPr>
              <a:defRPr sz="1600">
                <a:solidFill>
                  <a:srgbClr val="555759"/>
                </a:solidFill>
              </a:defRPr>
            </a:lvl2pPr>
            <a:lvl3pPr>
              <a:defRPr sz="1400">
                <a:solidFill>
                  <a:srgbClr val="555759"/>
                </a:solidFill>
              </a:defRPr>
            </a:lvl3pPr>
            <a:lvl4pPr>
              <a:defRPr sz="1200">
                <a:solidFill>
                  <a:srgbClr val="555759"/>
                </a:solidFill>
              </a:defRPr>
            </a:lvl4pPr>
            <a:lvl5pPr>
              <a:defRPr sz="1200">
                <a:solidFill>
                  <a:srgbClr val="5557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55759"/>
                </a:solidFill>
              </a:defRPr>
            </a:lvl1pPr>
            <a:lvl2pPr>
              <a:defRPr sz="1600">
                <a:solidFill>
                  <a:srgbClr val="555759"/>
                </a:solidFill>
              </a:defRPr>
            </a:lvl2pPr>
            <a:lvl3pPr>
              <a:defRPr sz="1400">
                <a:solidFill>
                  <a:srgbClr val="555759"/>
                </a:solidFill>
              </a:defRPr>
            </a:lvl3pPr>
            <a:lvl4pPr>
              <a:defRPr sz="1200">
                <a:solidFill>
                  <a:srgbClr val="555759"/>
                </a:solidFill>
              </a:defRPr>
            </a:lvl4pPr>
            <a:lvl5pPr>
              <a:defRPr sz="1200">
                <a:solidFill>
                  <a:srgbClr val="5557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62606-B08F-9F47-A4B9-726C663EE19D}" type="datetime1">
              <a:rPr lang="en-US" smtClean="0"/>
              <a:t>9/28/2020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1A4FE-4269-4A9E-BFCD-764434B1D4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6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54" y="0"/>
            <a:ext cx="4297253" cy="6858000"/>
          </a:xfrm>
          <a:prstGeom prst="rect">
            <a:avLst/>
          </a:prstGeom>
        </p:spPr>
      </p:pic>
      <p:sp>
        <p:nvSpPr>
          <p:cNvPr id="11" name="Rectangle 10" hidden="1"/>
          <p:cNvSpPr/>
          <p:nvPr/>
        </p:nvSpPr>
        <p:spPr>
          <a:xfrm flipV="1">
            <a:off x="0" y="0"/>
            <a:ext cx="9153525" cy="6858000"/>
          </a:xfrm>
          <a:prstGeom prst="rect">
            <a:avLst/>
          </a:prstGeom>
          <a:pattFill prst="dkVert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 hidden="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9000">
                <a:schemeClr val="bg1">
                  <a:shade val="100000"/>
                  <a:satMod val="115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0" y="6705600"/>
            <a:ext cx="9144000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304800"/>
            <a:ext cx="85344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9906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7010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0C31E3-433F-754F-817C-2949CFB2759E}" type="datetime1">
              <a:rPr lang="en-US" smtClean="0"/>
              <a:t>9/28/2020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820FF5-620D-45C0-8177-A68AAE615B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5" r:id="rId10"/>
    <p:sldLayoutId id="2147483686" r:id="rId11"/>
    <p:sldLayoutId id="214748368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1714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b="1" kern="1200">
          <a:solidFill>
            <a:srgbClr val="555759"/>
          </a:solidFill>
          <a:latin typeface="+mn-lt"/>
          <a:ea typeface="+mn-ea"/>
          <a:cs typeface="+mn-cs"/>
        </a:defRPr>
      </a:lvl1pPr>
      <a:lvl2pPr marL="45720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600" kern="1200">
          <a:solidFill>
            <a:srgbClr val="555759"/>
          </a:solidFill>
          <a:latin typeface="+mn-lt"/>
          <a:ea typeface="+mn-ea"/>
          <a:cs typeface="+mn-cs"/>
        </a:defRPr>
      </a:lvl2pPr>
      <a:lvl3pPr marL="7429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400" kern="1200">
          <a:solidFill>
            <a:srgbClr val="555759"/>
          </a:solidFill>
          <a:latin typeface="+mn-lt"/>
          <a:ea typeface="+mn-ea"/>
          <a:cs typeface="+mn-cs"/>
        </a:defRPr>
      </a:lvl3pPr>
      <a:lvl4pPr marL="971550" indent="-1143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200" kern="1200">
          <a:solidFill>
            <a:srgbClr val="555759"/>
          </a:solidFill>
          <a:latin typeface="+mn-lt"/>
          <a:ea typeface="+mn-ea"/>
          <a:cs typeface="+mn-cs"/>
        </a:defRPr>
      </a:lvl4pPr>
      <a:lvl5pPr marL="1200150" indent="-1143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200" kern="1200">
          <a:solidFill>
            <a:srgbClr val="5557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13.jpe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emf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4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13.jpe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6.e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18.emf"/><Relationship Id="rId4" Type="http://schemas.openxmlformats.org/officeDocument/2006/relationships/image" Target="../media/image113.jpeg"/><Relationship Id="rId9" Type="http://schemas.openxmlformats.org/officeDocument/2006/relationships/oleObject" Target="../embeddings/oleObject18.bin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9.e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121.emf"/><Relationship Id="rId4" Type="http://schemas.openxmlformats.org/officeDocument/2006/relationships/image" Target="../media/image122.jpeg"/><Relationship Id="rId9" Type="http://schemas.openxmlformats.org/officeDocument/2006/relationships/oleObject" Target="../embeddings/oleObject21.bin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emf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0.e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123.emf"/><Relationship Id="rId4" Type="http://schemas.openxmlformats.org/officeDocument/2006/relationships/image" Target="../media/image122.jpeg"/><Relationship Id="rId9" Type="http://schemas.openxmlformats.org/officeDocument/2006/relationships/oleObject" Target="../embeddings/oleObject24.bin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emf"/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1.e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124.emf"/><Relationship Id="rId4" Type="http://schemas.openxmlformats.org/officeDocument/2006/relationships/image" Target="../media/image122.jpeg"/><Relationship Id="rId9" Type="http://schemas.openxmlformats.org/officeDocument/2006/relationships/oleObject" Target="../embeddings/oleObject27.bin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3.e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125.emf"/><Relationship Id="rId4" Type="http://schemas.openxmlformats.org/officeDocument/2006/relationships/image" Target="../media/image122.jpeg"/><Relationship Id="rId9" Type="http://schemas.openxmlformats.org/officeDocument/2006/relationships/oleObject" Target="../embeddings/oleObject30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23.e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125.emf"/><Relationship Id="rId4" Type="http://schemas.openxmlformats.org/officeDocument/2006/relationships/image" Target="../media/image122.jpeg"/><Relationship Id="rId9" Type="http://schemas.openxmlformats.org/officeDocument/2006/relationships/oleObject" Target="../embeddings/oleObject33.bin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emf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6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107.jp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emf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6.e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129.emf"/><Relationship Id="rId4" Type="http://schemas.openxmlformats.org/officeDocument/2006/relationships/image" Target="../media/image107.jpg"/><Relationship Id="rId9" Type="http://schemas.openxmlformats.org/officeDocument/2006/relationships/oleObject" Target="../embeddings/oleObject38.bin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emf"/><Relationship Id="rId3" Type="http://schemas.openxmlformats.org/officeDocument/2006/relationships/notesSlide" Target="../notesSlides/notesSlide45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26.e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130.emf"/><Relationship Id="rId4" Type="http://schemas.openxmlformats.org/officeDocument/2006/relationships/image" Target="../media/image107.jpg"/><Relationship Id="rId9" Type="http://schemas.openxmlformats.org/officeDocument/2006/relationships/oleObject" Target="../embeddings/oleObject41.bin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emf"/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26.e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130.emf"/><Relationship Id="rId4" Type="http://schemas.openxmlformats.org/officeDocument/2006/relationships/image" Target="../media/image107.jpg"/><Relationship Id="rId9" Type="http://schemas.openxmlformats.org/officeDocument/2006/relationships/oleObject" Target="../embeddings/oleObject44.bin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emf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26.e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130.emf"/><Relationship Id="rId4" Type="http://schemas.openxmlformats.org/officeDocument/2006/relationships/image" Target="../media/image107.jpg"/><Relationship Id="rId9" Type="http://schemas.openxmlformats.org/officeDocument/2006/relationships/oleObject" Target="../embeddings/oleObject47.bin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://ncsc.llnl.gov/ncspMain.html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7" Type="http://schemas.openxmlformats.org/officeDocument/2006/relationships/image" Target="../media/image6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3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1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4" Type="http://schemas.openxmlformats.org/officeDocument/2006/relationships/image" Target="../media/image72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5.e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4" Type="http://schemas.openxmlformats.org/officeDocument/2006/relationships/image" Target="../media/image77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8.emf"/><Relationship Id="rId4" Type="http://schemas.openxmlformats.org/officeDocument/2006/relationships/oleObject" Target="../embeddings/oleObject6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NUL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1.png"/><Relationship Id="rId4" Type="http://schemas.openxmlformats.org/officeDocument/2006/relationships/image" Target="NUL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2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4.xml"/><Relationship Id="rId4" Type="http://schemas.openxmlformats.org/officeDocument/2006/relationships/image" Target="NUL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85.emf"/><Relationship Id="rId5" Type="http://schemas.openxmlformats.org/officeDocument/2006/relationships/image" Target="../media/image84.emf"/><Relationship Id="rId4" Type="http://schemas.openxmlformats.org/officeDocument/2006/relationships/image" Target="../media/image83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8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3.e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94.emf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5.jpeg"/><Relationship Id="rId4" Type="http://schemas.openxmlformats.org/officeDocument/2006/relationships/notesSlide" Target="../notesSlides/notesSlide2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4" Type="http://schemas.openxmlformats.org/officeDocument/2006/relationships/image" Target="../media/image97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98.emf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99.jpeg"/><Relationship Id="rId4" Type="http://schemas.openxmlformats.org/officeDocument/2006/relationships/notesSlide" Target="../notesSlides/notesSlide2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85.emf"/><Relationship Id="rId5" Type="http://schemas.openxmlformats.org/officeDocument/2006/relationships/image" Target="../media/image83.emf"/><Relationship Id="rId4" Type="http://schemas.openxmlformats.org/officeDocument/2006/relationships/image" Target="../media/image84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2.emf"/><Relationship Id="rId4" Type="http://schemas.openxmlformats.org/officeDocument/2006/relationships/image" Target="../media/image101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Relationship Id="rId4" Type="http://schemas.openxmlformats.org/officeDocument/2006/relationships/image" Target="../media/image105.jpe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6.e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/>
              <a:t>Hand Calculations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Chris Haught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724400" y="4495800"/>
            <a:ext cx="3881437" cy="80772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Chief NCS Engineer for Consolidated Nuclear Security, LLC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A7B10A47-14A5-4C25-A6F3-FAEED61D560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762000"/>
            <a:ext cx="8304212" cy="398463"/>
          </a:xfrm>
        </p:spPr>
        <p:txBody>
          <a:bodyPr/>
          <a:lstStyle/>
          <a:p>
            <a:r>
              <a:rPr lang="en-US" sz="2400" dirty="0"/>
              <a:t>Confidence in Hand Calculations – Array Unit Methods</a:t>
            </a:r>
            <a:endParaRPr lang="en-US" dirty="0"/>
          </a:p>
        </p:txBody>
      </p:sp>
      <p:graphicFrame>
        <p:nvGraphicFramePr>
          <p:cNvPr id="502790" name="Object 6"/>
          <p:cNvGraphicFramePr>
            <a:graphicFrameLocks noChangeAspect="1"/>
          </p:cNvGraphicFramePr>
          <p:nvPr>
            <p:extLst/>
          </p:nvPr>
        </p:nvGraphicFramePr>
        <p:xfrm>
          <a:off x="534988" y="1345382"/>
          <a:ext cx="7696200" cy="5512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Document" r:id="rId4" imgW="5631840" imgH="4032000" progId="Word.Document.8">
                  <p:embed/>
                </p:oleObj>
              </mc:Choice>
              <mc:Fallback>
                <p:oleObj name="Document" r:id="rId4" imgW="5631840" imgH="40320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1345382"/>
                        <a:ext cx="7696200" cy="55126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515100"/>
            <a:ext cx="831850" cy="342900"/>
          </a:xfrm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72107"/>
      </p:ext>
    </p:extLst>
  </p:cSld>
  <p:clrMapOvr>
    <a:masterClrMapping/>
  </p:clrMapOvr>
  <p:transition advTm="141298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55257"/>
            <a:ext cx="8231187" cy="377026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Solid Angle Method</a:t>
            </a:r>
            <a:endParaRPr lang="en-US" dirty="0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100</a:t>
            </a:fld>
            <a:endParaRPr lang="en-US" sz="1200" dirty="0"/>
          </a:p>
        </p:txBody>
      </p:sp>
      <p:pic>
        <p:nvPicPr>
          <p:cNvPr id="2" name="Picture 1" descr="Screen shot 2013-04-10 at 11.38.45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10" y="1327150"/>
            <a:ext cx="6015990" cy="503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1107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55257"/>
            <a:ext cx="8231187" cy="377026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Solid Angle Method</a:t>
            </a:r>
            <a:endParaRPr lang="en-US" dirty="0"/>
          </a:p>
        </p:txBody>
      </p:sp>
      <p:sp>
        <p:nvSpPr>
          <p:cNvPr id="4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101</a:t>
            </a:fld>
            <a:endParaRPr lang="en-US" sz="1200" dirty="0"/>
          </a:p>
        </p:txBody>
      </p:sp>
      <p:pic>
        <p:nvPicPr>
          <p:cNvPr id="3" name="Picture 2" descr="Screen shot 2013-04-10 at 11.42.42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9575"/>
            <a:ext cx="5761990" cy="3425825"/>
          </a:xfrm>
          <a:prstGeom prst="rect">
            <a:avLst/>
          </a:prstGeom>
        </p:spPr>
      </p:pic>
      <p:pic>
        <p:nvPicPr>
          <p:cNvPr id="6" name="Picture 5" descr="Screen shot 2013-04-10 at 11.43.18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76400"/>
            <a:ext cx="40690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9303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20182"/>
            <a:ext cx="3810000" cy="360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624287"/>
            <a:ext cx="8343900" cy="377026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Solid Angle Method</a:t>
            </a:r>
            <a:endParaRPr lang="en-US" dirty="0"/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3305175" y="38544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102</a:t>
            </a:fld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34962" y="1219200"/>
            <a:ext cx="8351838" cy="1447800"/>
          </a:xfrm>
        </p:spPr>
        <p:txBody>
          <a:bodyPr/>
          <a:lstStyle/>
          <a:p>
            <a:r>
              <a:rPr lang="en-US" sz="2400" dirty="0"/>
              <a:t>Problem: We want to store nine “safe”-bottles of fissile solution in a 3-by-3 array with 2-foot edge-to-edge spacing</a:t>
            </a:r>
          </a:p>
          <a:p>
            <a:r>
              <a:rPr lang="en-US" sz="2400" dirty="0"/>
              <a:t>Question: </a:t>
            </a:r>
            <a:r>
              <a:rPr lang="en-US" sz="2400" dirty="0">
                <a:solidFill>
                  <a:srgbClr val="FF0000"/>
                </a:solidFill>
              </a:rPr>
              <a:t>What is the highest </a:t>
            </a:r>
            <a:r>
              <a:rPr lang="en-US" sz="2400" i="1" dirty="0">
                <a:solidFill>
                  <a:srgbClr val="FF0000"/>
                </a:solidFill>
              </a:rPr>
              <a:t>k</a:t>
            </a:r>
            <a:r>
              <a:rPr lang="en-US" sz="2400" i="1" baseline="-25000" dirty="0">
                <a:solidFill>
                  <a:srgbClr val="FF0000"/>
                </a:solidFill>
              </a:rPr>
              <a:t>eff</a:t>
            </a:r>
            <a:r>
              <a:rPr lang="en-US" sz="2400" dirty="0">
                <a:solidFill>
                  <a:srgbClr val="FF0000"/>
                </a:solidFill>
              </a:rPr>
              <a:t> that each bottle can have as a single unit and still be subcritical in the array?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"/>
          </p:nvPr>
        </p:nvSpPr>
        <p:spPr>
          <a:xfrm>
            <a:off x="334963" y="3333750"/>
            <a:ext cx="4465637" cy="2762250"/>
          </a:xfrm>
        </p:spPr>
        <p:txBody>
          <a:bodyPr/>
          <a:lstStyle/>
          <a:p>
            <a:pPr lvl="1"/>
            <a:endParaRPr lang="en-US" sz="2400" dirty="0"/>
          </a:p>
          <a:p>
            <a:pPr lvl="1"/>
            <a:r>
              <a:rPr lang="en-US" sz="2400" dirty="0"/>
              <a:t>Each bottle is 4-feet tall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Each bottle diameter ½-foot</a:t>
            </a:r>
          </a:p>
        </p:txBody>
      </p:sp>
    </p:spTree>
    <p:extLst>
      <p:ext uri="{BB962C8B-B14F-4D97-AF65-F5344CB8AC3E}">
        <p14:creationId xmlns:p14="http://schemas.microsoft.com/office/powerpoint/2010/main" val="182759313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624287"/>
            <a:ext cx="8343900" cy="377026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Solid Angle Method</a:t>
            </a:r>
            <a:endParaRPr lang="en-US" dirty="0"/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3305175" y="38544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103</a:t>
            </a:fld>
            <a:endParaRPr lang="en-US" sz="120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"/>
          </p:nvPr>
        </p:nvSpPr>
        <p:spPr>
          <a:xfrm>
            <a:off x="334963" y="1752600"/>
            <a:ext cx="4618037" cy="4572000"/>
          </a:xfrm>
        </p:spPr>
        <p:txBody>
          <a:bodyPr/>
          <a:lstStyle/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</p:txBody>
      </p:sp>
      <p:pic>
        <p:nvPicPr>
          <p:cNvPr id="8" name="Picture 7" descr="Macintosh HD:Users:mark:Desktop:Screen shot 2013-02-15 at 7.32.36 AM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366" y="2667000"/>
            <a:ext cx="3533034" cy="35566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28022"/>
              </p:ext>
            </p:extLst>
          </p:nvPr>
        </p:nvGraphicFramePr>
        <p:xfrm>
          <a:off x="1066800" y="2238375"/>
          <a:ext cx="809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Equation" r:id="rId5" imgW="723900" imgH="381000" progId="Equation.3">
                  <p:embed/>
                </p:oleObj>
              </mc:Choice>
              <mc:Fallback>
                <p:oleObj name="Equation" r:id="rId5" imgW="723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38375"/>
                        <a:ext cx="809625" cy="42862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61090"/>
              </p:ext>
            </p:extLst>
          </p:nvPr>
        </p:nvGraphicFramePr>
        <p:xfrm>
          <a:off x="1066800" y="3990975"/>
          <a:ext cx="7810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9" name="Equation" r:id="rId7" imgW="698500" imgH="381000" progId="Equation.3">
                  <p:embed/>
                </p:oleObj>
              </mc:Choice>
              <mc:Fallback>
                <p:oleObj name="Equation" r:id="rId7" imgW="6985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990975"/>
                        <a:ext cx="781050" cy="42862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439744" y="4454922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48400" y="49911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0306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624287"/>
            <a:ext cx="8343900" cy="377026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Solid Angle Method</a:t>
            </a:r>
            <a:endParaRPr lang="en-US" dirty="0"/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3305175" y="38544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104</a:t>
            </a:fld>
            <a:endParaRPr lang="en-US" sz="120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"/>
          </p:nvPr>
        </p:nvSpPr>
        <p:spPr>
          <a:xfrm>
            <a:off x="334963" y="1752600"/>
            <a:ext cx="4618037" cy="4572000"/>
          </a:xfrm>
        </p:spPr>
        <p:txBody>
          <a:bodyPr/>
          <a:lstStyle/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</p:txBody>
      </p:sp>
      <p:pic>
        <p:nvPicPr>
          <p:cNvPr id="8" name="Picture 7" descr="Macintosh HD:Users:mark:Desktop:Screen shot 2013-02-15 at 7.32.36 AM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366" y="2667000"/>
            <a:ext cx="3533034" cy="35566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900757"/>
              </p:ext>
            </p:extLst>
          </p:nvPr>
        </p:nvGraphicFramePr>
        <p:xfrm>
          <a:off x="1165225" y="1728787"/>
          <a:ext cx="3052763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Equation" r:id="rId5" imgW="2730500" imgH="1308100" progId="Equation.3">
                  <p:embed/>
                </p:oleObj>
              </mc:Choice>
              <mc:Fallback>
                <p:oleObj name="Equation" r:id="rId5" imgW="2730500" imgH="1308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1728787"/>
                        <a:ext cx="3052763" cy="1471613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243261"/>
              </p:ext>
            </p:extLst>
          </p:nvPr>
        </p:nvGraphicFramePr>
        <p:xfrm>
          <a:off x="1066800" y="3990975"/>
          <a:ext cx="7810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Equation" r:id="rId7" imgW="698500" imgH="381000" progId="Equation.3">
                  <p:embed/>
                </p:oleObj>
              </mc:Choice>
              <mc:Fallback>
                <p:oleObj name="Equation" r:id="rId7" imgW="6985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990975"/>
                        <a:ext cx="781050" cy="42862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130038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624287"/>
            <a:ext cx="8343900" cy="377026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Solid Angle Method</a:t>
            </a:r>
            <a:endParaRPr lang="en-US" dirty="0"/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3305175" y="38544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105</a:t>
            </a:fld>
            <a:endParaRPr lang="en-US" sz="120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"/>
          </p:nvPr>
        </p:nvSpPr>
        <p:spPr>
          <a:xfrm>
            <a:off x="334963" y="1752600"/>
            <a:ext cx="4618037" cy="4572000"/>
          </a:xfrm>
        </p:spPr>
        <p:txBody>
          <a:bodyPr/>
          <a:lstStyle/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</p:txBody>
      </p:sp>
      <p:pic>
        <p:nvPicPr>
          <p:cNvPr id="8" name="Picture 7" descr="Macintosh HD:Users:mark:Desktop:Screen shot 2013-02-15 at 7.32.36 AM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366" y="2667000"/>
            <a:ext cx="3533034" cy="35566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498274"/>
              </p:ext>
            </p:extLst>
          </p:nvPr>
        </p:nvGraphicFramePr>
        <p:xfrm>
          <a:off x="1165225" y="1728787"/>
          <a:ext cx="3052763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0" name="Equation" r:id="rId5" imgW="2730500" imgH="1308100" progId="Equation.3">
                  <p:embed/>
                </p:oleObj>
              </mc:Choice>
              <mc:Fallback>
                <p:oleObj name="Equation" r:id="rId5" imgW="2730500" imgH="1308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1728787"/>
                        <a:ext cx="3052763" cy="1471613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079889"/>
              </p:ext>
            </p:extLst>
          </p:nvPr>
        </p:nvGraphicFramePr>
        <p:xfrm>
          <a:off x="990600" y="3414712"/>
          <a:ext cx="4017962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" name="Equation" r:id="rId7" imgW="3594100" imgH="1435100" progId="Equation.3">
                  <p:embed/>
                </p:oleObj>
              </mc:Choice>
              <mc:Fallback>
                <p:oleObj name="Equation" r:id="rId7" imgW="3594100" imgH="143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414712"/>
                        <a:ext cx="4017962" cy="1614488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954209"/>
              </p:ext>
            </p:extLst>
          </p:nvPr>
        </p:nvGraphicFramePr>
        <p:xfrm>
          <a:off x="990600" y="5057775"/>
          <a:ext cx="14208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2" name="Equation" r:id="rId9" imgW="1270000" imgH="381000" progId="Equation.3">
                  <p:embed/>
                </p:oleObj>
              </mc:Choice>
              <mc:Fallback>
                <p:oleObj name="Equation" r:id="rId9" imgW="1270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057775"/>
                        <a:ext cx="1420813" cy="42862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24066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624287"/>
            <a:ext cx="8343900" cy="377026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Solid Angle Method</a:t>
            </a:r>
            <a:endParaRPr lang="en-US" dirty="0"/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3305175" y="38544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106</a:t>
            </a:fld>
            <a:endParaRPr lang="en-US" sz="120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"/>
          </p:nvPr>
        </p:nvSpPr>
        <p:spPr>
          <a:xfrm>
            <a:off x="334963" y="1295400"/>
            <a:ext cx="5837237" cy="4953000"/>
          </a:xfrm>
        </p:spPr>
        <p:txBody>
          <a:bodyPr/>
          <a:lstStyle/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2" name="Picture 11" descr="Macintosh HD:Users:mark:Desktop:Screen shot 2013-02-15 at 8.27.33 AM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438400" cy="41272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172967"/>
              </p:ext>
            </p:extLst>
          </p:nvPr>
        </p:nvGraphicFramePr>
        <p:xfrm>
          <a:off x="1066800" y="1803400"/>
          <a:ext cx="6238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4" name="Equation" r:id="rId5" imgW="723900" imgH="381000" progId="Equation.3">
                  <p:embed/>
                </p:oleObj>
              </mc:Choice>
              <mc:Fallback>
                <p:oleObj name="Equation" r:id="rId5" imgW="723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03400"/>
                        <a:ext cx="623888" cy="33020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023523"/>
              </p:ext>
            </p:extLst>
          </p:nvPr>
        </p:nvGraphicFramePr>
        <p:xfrm>
          <a:off x="1066800" y="3556000"/>
          <a:ext cx="6127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5" name="Equation" r:id="rId7" imgW="711200" imgH="381000" progId="Equation.3">
                  <p:embed/>
                </p:oleObj>
              </mc:Choice>
              <mc:Fallback>
                <p:oleObj name="Equation" r:id="rId7" imgW="7112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56000"/>
                        <a:ext cx="612775" cy="33020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020131"/>
              </p:ext>
            </p:extLst>
          </p:nvPr>
        </p:nvGraphicFramePr>
        <p:xfrm>
          <a:off x="1066800" y="5308600"/>
          <a:ext cx="79851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6" name="Equation" r:id="rId9" imgW="927100" imgH="381000" progId="Equation.3">
                  <p:embed/>
                </p:oleObj>
              </mc:Choice>
              <mc:Fallback>
                <p:oleObj name="Equation" r:id="rId9" imgW="9271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308600"/>
                        <a:ext cx="798513" cy="33020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058759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624287"/>
            <a:ext cx="8343900" cy="377026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Solid Angle Method</a:t>
            </a:r>
            <a:endParaRPr lang="en-US" dirty="0"/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3305175" y="38544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107</a:t>
            </a:fld>
            <a:endParaRPr lang="en-US" sz="120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"/>
          </p:nvPr>
        </p:nvSpPr>
        <p:spPr>
          <a:xfrm>
            <a:off x="334963" y="1295400"/>
            <a:ext cx="5837237" cy="4953000"/>
          </a:xfrm>
        </p:spPr>
        <p:txBody>
          <a:bodyPr/>
          <a:lstStyle/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2" name="Picture 11" descr="Macintosh HD:Users:mark:Desktop:Screen shot 2013-02-15 at 8.27.33 AM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438400" cy="41272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267727"/>
              </p:ext>
            </p:extLst>
          </p:nvPr>
        </p:nvGraphicFramePr>
        <p:xfrm>
          <a:off x="1066800" y="3556000"/>
          <a:ext cx="6127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8" name="Equation" r:id="rId5" imgW="711200" imgH="381000" progId="Equation.3">
                  <p:embed/>
                </p:oleObj>
              </mc:Choice>
              <mc:Fallback>
                <p:oleObj name="Equation" r:id="rId5" imgW="7112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56000"/>
                        <a:ext cx="612775" cy="33020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763276"/>
              </p:ext>
            </p:extLst>
          </p:nvPr>
        </p:nvGraphicFramePr>
        <p:xfrm>
          <a:off x="1066800" y="5308600"/>
          <a:ext cx="79851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" name="Equation" r:id="rId7" imgW="927100" imgH="381000" progId="Equation.3">
                  <p:embed/>
                </p:oleObj>
              </mc:Choice>
              <mc:Fallback>
                <p:oleObj name="Equation" r:id="rId7" imgW="9271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308600"/>
                        <a:ext cx="798513" cy="33020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90437"/>
              </p:ext>
            </p:extLst>
          </p:nvPr>
        </p:nvGraphicFramePr>
        <p:xfrm>
          <a:off x="1066800" y="1387475"/>
          <a:ext cx="409257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0" name="Equation" r:id="rId9" imgW="4749800" imgH="1828800" progId="Equation.3">
                  <p:embed/>
                </p:oleObj>
              </mc:Choice>
              <mc:Fallback>
                <p:oleObj name="Equation" r:id="rId9" imgW="4749800" imgH="182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387475"/>
                        <a:ext cx="4092575" cy="158432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96018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624287"/>
            <a:ext cx="8343900" cy="377026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Solid Angle Method</a:t>
            </a:r>
            <a:endParaRPr lang="en-US" dirty="0"/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3305175" y="38544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108</a:t>
            </a:fld>
            <a:endParaRPr lang="en-US" sz="120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"/>
          </p:nvPr>
        </p:nvSpPr>
        <p:spPr>
          <a:xfrm>
            <a:off x="334963" y="1295400"/>
            <a:ext cx="5837237" cy="4953000"/>
          </a:xfrm>
        </p:spPr>
        <p:txBody>
          <a:bodyPr/>
          <a:lstStyle/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2" name="Picture 11" descr="Macintosh HD:Users:mark:Desktop:Screen shot 2013-02-15 at 8.27.33 AM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438400" cy="41272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622824"/>
              </p:ext>
            </p:extLst>
          </p:nvPr>
        </p:nvGraphicFramePr>
        <p:xfrm>
          <a:off x="1066800" y="5308600"/>
          <a:ext cx="79851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2" name="Equation" r:id="rId5" imgW="927100" imgH="381000" progId="Equation.3">
                  <p:embed/>
                </p:oleObj>
              </mc:Choice>
              <mc:Fallback>
                <p:oleObj name="Equation" r:id="rId5" imgW="9271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308600"/>
                        <a:ext cx="798513" cy="33020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674872"/>
              </p:ext>
            </p:extLst>
          </p:nvPr>
        </p:nvGraphicFramePr>
        <p:xfrm>
          <a:off x="1066800" y="1387475"/>
          <a:ext cx="409257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3" name="Equation" r:id="rId7" imgW="4749800" imgH="1828800" progId="Equation.3">
                  <p:embed/>
                </p:oleObj>
              </mc:Choice>
              <mc:Fallback>
                <p:oleObj name="Equation" r:id="rId7" imgW="4749800" imgH="182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387475"/>
                        <a:ext cx="4092575" cy="158432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294945"/>
              </p:ext>
            </p:extLst>
          </p:nvPr>
        </p:nvGraphicFramePr>
        <p:xfrm>
          <a:off x="1066800" y="3124200"/>
          <a:ext cx="4059238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4" name="Equation" r:id="rId9" imgW="4711700" imgH="1828800" progId="Equation.3">
                  <p:embed/>
                </p:oleObj>
              </mc:Choice>
              <mc:Fallback>
                <p:oleObj name="Equation" r:id="rId9" imgW="4711700" imgH="182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124200"/>
                        <a:ext cx="4059238" cy="158432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903240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624287"/>
            <a:ext cx="8343900" cy="377026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Solid Angle Method</a:t>
            </a:r>
            <a:endParaRPr lang="en-US" dirty="0"/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3305175" y="38544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109</a:t>
            </a:fld>
            <a:endParaRPr lang="en-US" sz="120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"/>
          </p:nvPr>
        </p:nvSpPr>
        <p:spPr>
          <a:xfrm>
            <a:off x="334963" y="1295400"/>
            <a:ext cx="5837237" cy="4953000"/>
          </a:xfrm>
        </p:spPr>
        <p:txBody>
          <a:bodyPr/>
          <a:lstStyle/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2" name="Picture 11" descr="Macintosh HD:Users:mark:Desktop:Screen shot 2013-02-15 at 8.27.33 AM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438400" cy="41272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342454"/>
              </p:ext>
            </p:extLst>
          </p:nvPr>
        </p:nvGraphicFramePr>
        <p:xfrm>
          <a:off x="1066800" y="1387475"/>
          <a:ext cx="409257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6" name="Equation" r:id="rId5" imgW="4749800" imgH="1828800" progId="Equation.3">
                  <p:embed/>
                </p:oleObj>
              </mc:Choice>
              <mc:Fallback>
                <p:oleObj name="Equation" r:id="rId5" imgW="4749800" imgH="182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387475"/>
                        <a:ext cx="4092575" cy="158432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580449"/>
              </p:ext>
            </p:extLst>
          </p:nvPr>
        </p:nvGraphicFramePr>
        <p:xfrm>
          <a:off x="1066800" y="3124200"/>
          <a:ext cx="4059238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7" name="Equation" r:id="rId7" imgW="4711700" imgH="1828800" progId="Equation.3">
                  <p:embed/>
                </p:oleObj>
              </mc:Choice>
              <mc:Fallback>
                <p:oleObj name="Equation" r:id="rId7" imgW="4711700" imgH="182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124200"/>
                        <a:ext cx="4059238" cy="158432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29065"/>
              </p:ext>
            </p:extLst>
          </p:nvPr>
        </p:nvGraphicFramePr>
        <p:xfrm>
          <a:off x="1066800" y="5308600"/>
          <a:ext cx="2603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8" name="Equation" r:id="rId9" imgW="3022600" imgH="381000" progId="Equation.3">
                  <p:embed/>
                </p:oleObj>
              </mc:Choice>
              <mc:Fallback>
                <p:oleObj name="Equation" r:id="rId9" imgW="30226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308600"/>
                        <a:ext cx="2603500" cy="33020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7239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990600"/>
            <a:ext cx="7772400" cy="1362075"/>
          </a:xfrm>
        </p:spPr>
        <p:txBody>
          <a:bodyPr/>
          <a:lstStyle/>
          <a:p>
            <a:r>
              <a:rPr lang="en-US" dirty="0"/>
              <a:t>Single unit methods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/>
          <a:lstStyle/>
          <a:p>
            <a:r>
              <a:rPr lang="en-US" dirty="0"/>
              <a:t>Fraction Critical</a:t>
            </a:r>
          </a:p>
          <a:p>
            <a:r>
              <a:rPr lang="en-US" b="0" dirty="0"/>
              <a:t>Core Density Conversion</a:t>
            </a:r>
          </a:p>
          <a:p>
            <a:r>
              <a:rPr lang="en-US" b="0" dirty="0"/>
              <a:t>Diffusion Theory (including buckling)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546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624287"/>
            <a:ext cx="8343900" cy="377026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Solid Angle Method</a:t>
            </a:r>
            <a:endParaRPr lang="en-US" dirty="0"/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3305175" y="38544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110</a:t>
            </a:fld>
            <a:endParaRPr lang="en-US" sz="120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"/>
          </p:nvPr>
        </p:nvSpPr>
        <p:spPr>
          <a:xfrm>
            <a:off x="334963" y="1295400"/>
            <a:ext cx="7208837" cy="4953000"/>
          </a:xfrm>
        </p:spPr>
        <p:txBody>
          <a:bodyPr/>
          <a:lstStyle/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400" dirty="0"/>
              <a:t>Question: </a:t>
            </a:r>
            <a:r>
              <a:rPr lang="en-US" sz="2400" dirty="0">
                <a:solidFill>
                  <a:srgbClr val="FF0000"/>
                </a:solidFill>
              </a:rPr>
              <a:t>What is the highest allowed </a:t>
            </a:r>
            <a:r>
              <a:rPr lang="en-US" sz="2400" i="1" dirty="0">
                <a:solidFill>
                  <a:srgbClr val="FF0000"/>
                </a:solidFill>
              </a:rPr>
              <a:t>k</a:t>
            </a:r>
            <a:r>
              <a:rPr lang="en-US" sz="2400" i="1" baseline="-25000" dirty="0">
                <a:solidFill>
                  <a:srgbClr val="FF0000"/>
                </a:solidFill>
              </a:rPr>
              <a:t>eff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  <a:p>
            <a:endParaRPr lang="en-US" sz="2400" dirty="0"/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2" name="Picture 11" descr="Macintosh HD:Users:mark:Desktop:Screen shot 2013-02-15 at 8.27.33 AM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438400" cy="41272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182648"/>
              </p:ext>
            </p:extLst>
          </p:nvPr>
        </p:nvGraphicFramePr>
        <p:xfrm>
          <a:off x="1066800" y="1371600"/>
          <a:ext cx="409257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0" name="Equation" r:id="rId5" imgW="4749800" imgH="1828800" progId="Equation.3">
                  <p:embed/>
                </p:oleObj>
              </mc:Choice>
              <mc:Fallback>
                <p:oleObj name="Equation" r:id="rId5" imgW="4749800" imgH="182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371600"/>
                        <a:ext cx="4092575" cy="158432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631205"/>
              </p:ext>
            </p:extLst>
          </p:nvPr>
        </p:nvGraphicFramePr>
        <p:xfrm>
          <a:off x="1066800" y="3124200"/>
          <a:ext cx="4059238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1" name="Equation" r:id="rId7" imgW="4711700" imgH="1828800" progId="Equation.3">
                  <p:embed/>
                </p:oleObj>
              </mc:Choice>
              <mc:Fallback>
                <p:oleObj name="Equation" r:id="rId7" imgW="4711700" imgH="182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124200"/>
                        <a:ext cx="4059238" cy="158432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271064"/>
              </p:ext>
            </p:extLst>
          </p:nvPr>
        </p:nvGraphicFramePr>
        <p:xfrm>
          <a:off x="1066800" y="5156200"/>
          <a:ext cx="2603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2" name="Equation" r:id="rId9" imgW="3022600" imgH="381000" progId="Equation.3">
                  <p:embed/>
                </p:oleObj>
              </mc:Choice>
              <mc:Fallback>
                <p:oleObj name="Equation" r:id="rId9" imgW="30226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156200"/>
                        <a:ext cx="2603500" cy="33020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30836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624287"/>
            <a:ext cx="8343900" cy="377026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Solid Angle Method</a:t>
            </a:r>
            <a:endParaRPr lang="en-US" dirty="0"/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3305175" y="38544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111</a:t>
            </a:fld>
            <a:endParaRPr lang="en-US" sz="120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"/>
          </p:nvPr>
        </p:nvSpPr>
        <p:spPr>
          <a:xfrm>
            <a:off x="334963" y="1295400"/>
            <a:ext cx="4160837" cy="4953000"/>
          </a:xfrm>
        </p:spPr>
        <p:txBody>
          <a:bodyPr/>
          <a:lstStyle/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" name="Picture 10" descr="Screen shot 2013-04-10 at 11.38.45 A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327150"/>
            <a:ext cx="4953000" cy="4146520"/>
          </a:xfrm>
          <a:prstGeom prst="rect">
            <a:avLst/>
          </a:prstGeom>
        </p:spPr>
      </p:pic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341235"/>
              </p:ext>
            </p:extLst>
          </p:nvPr>
        </p:nvGraphicFramePr>
        <p:xfrm>
          <a:off x="1066800" y="1752600"/>
          <a:ext cx="18748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0" name="Equation" r:id="rId5" imgW="1676400" imgH="381000" progId="Equation.3">
                  <p:embed/>
                </p:oleObj>
              </mc:Choice>
              <mc:Fallback>
                <p:oleObj name="Equation" r:id="rId5" imgW="16764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752600"/>
                        <a:ext cx="1874837" cy="42862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735006"/>
              </p:ext>
            </p:extLst>
          </p:nvPr>
        </p:nvGraphicFramePr>
        <p:xfrm>
          <a:off x="1114425" y="4371975"/>
          <a:ext cx="8667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1" name="Equation" r:id="rId7" imgW="774700" imgH="381000" progId="Equation.3">
                  <p:embed/>
                </p:oleObj>
              </mc:Choice>
              <mc:Fallback>
                <p:oleObj name="Equation" r:id="rId7" imgW="7747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4371975"/>
                        <a:ext cx="866775" cy="42862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257346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624287"/>
            <a:ext cx="8343900" cy="377026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Solid Angle Method</a:t>
            </a:r>
            <a:endParaRPr lang="en-US" dirty="0"/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3305175" y="38544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112</a:t>
            </a:fld>
            <a:endParaRPr lang="en-US" sz="120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"/>
          </p:nvPr>
        </p:nvSpPr>
        <p:spPr>
          <a:xfrm>
            <a:off x="334963" y="1295400"/>
            <a:ext cx="4160837" cy="4953000"/>
          </a:xfrm>
        </p:spPr>
        <p:txBody>
          <a:bodyPr/>
          <a:lstStyle/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" name="Picture 10" descr="Screen shot 2013-04-10 at 11.38.45 A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94" y="1327150"/>
            <a:ext cx="4968206" cy="4159250"/>
          </a:xfrm>
          <a:prstGeom prst="rect">
            <a:avLst/>
          </a:prstGeom>
        </p:spPr>
      </p:pic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258629"/>
              </p:ext>
            </p:extLst>
          </p:nvPr>
        </p:nvGraphicFramePr>
        <p:xfrm>
          <a:off x="1066800" y="1781175"/>
          <a:ext cx="18748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8" name="Equation" r:id="rId5" imgW="1676400" imgH="381000" progId="Equation.3">
                  <p:embed/>
                </p:oleObj>
              </mc:Choice>
              <mc:Fallback>
                <p:oleObj name="Equation" r:id="rId5" imgW="16764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781175"/>
                        <a:ext cx="1874837" cy="42862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763659"/>
              </p:ext>
            </p:extLst>
          </p:nvPr>
        </p:nvGraphicFramePr>
        <p:xfrm>
          <a:off x="1066800" y="3076575"/>
          <a:ext cx="19034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9" name="Equation" r:id="rId7" imgW="1701800" imgH="381000" progId="Equation.3">
                  <p:embed/>
                </p:oleObj>
              </mc:Choice>
              <mc:Fallback>
                <p:oleObj name="Equation" r:id="rId7" imgW="17018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076575"/>
                        <a:ext cx="1903412" cy="42862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285948"/>
              </p:ext>
            </p:extLst>
          </p:nvPr>
        </p:nvGraphicFramePr>
        <p:xfrm>
          <a:off x="1066800" y="4371975"/>
          <a:ext cx="8667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0" name="Equation" r:id="rId9" imgW="774700" imgH="381000" progId="Equation.3">
                  <p:embed/>
                </p:oleObj>
              </mc:Choice>
              <mc:Fallback>
                <p:oleObj name="Equation" r:id="rId9" imgW="7747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371975"/>
                        <a:ext cx="866775" cy="42862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47270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624287"/>
            <a:ext cx="8343900" cy="377026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Solid Angle Method</a:t>
            </a:r>
            <a:endParaRPr lang="en-US" dirty="0"/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3305175" y="38544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113</a:t>
            </a:fld>
            <a:endParaRPr lang="en-US" sz="120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"/>
          </p:nvPr>
        </p:nvSpPr>
        <p:spPr>
          <a:xfrm>
            <a:off x="334963" y="1295400"/>
            <a:ext cx="4160837" cy="4953000"/>
          </a:xfrm>
        </p:spPr>
        <p:txBody>
          <a:bodyPr/>
          <a:lstStyle/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" name="Picture 10" descr="Screen shot 2013-04-10 at 11.38.45 A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27150"/>
            <a:ext cx="4876800" cy="4082728"/>
          </a:xfrm>
          <a:prstGeom prst="rect">
            <a:avLst/>
          </a:prstGeom>
        </p:spPr>
      </p:pic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353481"/>
              </p:ext>
            </p:extLst>
          </p:nvPr>
        </p:nvGraphicFramePr>
        <p:xfrm>
          <a:off x="1066800" y="1781175"/>
          <a:ext cx="18748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2" name="Equation" r:id="rId5" imgW="1676400" imgH="381000" progId="Equation.3">
                  <p:embed/>
                </p:oleObj>
              </mc:Choice>
              <mc:Fallback>
                <p:oleObj name="Equation" r:id="rId5" imgW="16764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781175"/>
                        <a:ext cx="1874837" cy="42862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521430"/>
              </p:ext>
            </p:extLst>
          </p:nvPr>
        </p:nvGraphicFramePr>
        <p:xfrm>
          <a:off x="1066800" y="3076575"/>
          <a:ext cx="19034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3" name="Equation" r:id="rId7" imgW="1701800" imgH="381000" progId="Equation.3">
                  <p:embed/>
                </p:oleObj>
              </mc:Choice>
              <mc:Fallback>
                <p:oleObj name="Equation" r:id="rId7" imgW="17018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076575"/>
                        <a:ext cx="1903412" cy="42862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500682"/>
              </p:ext>
            </p:extLst>
          </p:nvPr>
        </p:nvGraphicFramePr>
        <p:xfrm>
          <a:off x="1066800" y="4186237"/>
          <a:ext cx="26987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4" name="Equation" r:id="rId9" imgW="2413000" imgH="749300" progId="Equation.3">
                  <p:embed/>
                </p:oleObj>
              </mc:Choice>
              <mc:Fallback>
                <p:oleObj name="Equation" r:id="rId9" imgW="2413000" imgH="749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186237"/>
                        <a:ext cx="2698750" cy="842963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847421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624287"/>
            <a:ext cx="8343900" cy="377026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Solid Angle Method</a:t>
            </a:r>
            <a:endParaRPr lang="en-US" dirty="0"/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3305175" y="38544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114</a:t>
            </a:fld>
            <a:endParaRPr lang="en-US" sz="120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"/>
          </p:nvPr>
        </p:nvSpPr>
        <p:spPr>
          <a:xfrm>
            <a:off x="334963" y="1295400"/>
            <a:ext cx="4160837" cy="4953000"/>
          </a:xfrm>
        </p:spPr>
        <p:txBody>
          <a:bodyPr/>
          <a:lstStyle/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" name="Picture 10" descr="Screen shot 2013-04-10 at 11.38.45 A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27150"/>
            <a:ext cx="4876800" cy="4082728"/>
          </a:xfrm>
          <a:prstGeom prst="rect">
            <a:avLst/>
          </a:prstGeom>
        </p:spPr>
      </p:pic>
      <p:graphicFrame>
        <p:nvGraphicFramePr>
          <p:cNvPr id="10" name="Object 13"/>
          <p:cNvGraphicFramePr>
            <a:graphicFrameLocks noChangeAspect="1"/>
          </p:cNvGraphicFramePr>
          <p:nvPr>
            <p:extLst/>
          </p:nvPr>
        </p:nvGraphicFramePr>
        <p:xfrm>
          <a:off x="1066800" y="1781175"/>
          <a:ext cx="18748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9" name="Equation" r:id="rId5" imgW="1676400" imgH="381000" progId="Equation.3">
                  <p:embed/>
                </p:oleObj>
              </mc:Choice>
              <mc:Fallback>
                <p:oleObj name="Equation" r:id="rId5" imgW="16764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781175"/>
                        <a:ext cx="1874837" cy="42862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>
            <p:extLst/>
          </p:nvPr>
        </p:nvGraphicFramePr>
        <p:xfrm>
          <a:off x="1066800" y="3076575"/>
          <a:ext cx="19034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0" name="Equation" r:id="rId7" imgW="1701800" imgH="381000" progId="Equation.3">
                  <p:embed/>
                </p:oleObj>
              </mc:Choice>
              <mc:Fallback>
                <p:oleObj name="Equation" r:id="rId7" imgW="17018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076575"/>
                        <a:ext cx="1903412" cy="42862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>
            <p:extLst/>
          </p:nvPr>
        </p:nvGraphicFramePr>
        <p:xfrm>
          <a:off x="1066800" y="4186237"/>
          <a:ext cx="26987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1" name="Equation" r:id="rId9" imgW="2413000" imgH="749300" progId="Equation.3">
                  <p:embed/>
                </p:oleObj>
              </mc:Choice>
              <mc:Fallback>
                <p:oleObj name="Equation" r:id="rId9" imgW="2413000" imgH="749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186237"/>
                        <a:ext cx="2698750" cy="842963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3"/>
          <p:cNvSpPr>
            <a:spLocks noGrp="1"/>
          </p:cNvSpPr>
          <p:nvPr>
            <p:ph sz="quarter" idx="1"/>
          </p:nvPr>
        </p:nvSpPr>
        <p:spPr>
          <a:xfrm>
            <a:off x="487363" y="1447800"/>
            <a:ext cx="4160837" cy="4953000"/>
          </a:xfrm>
        </p:spPr>
        <p:txBody>
          <a:bodyPr/>
          <a:lstStyle/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28575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What else is required?</a:t>
            </a: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9784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624287"/>
            <a:ext cx="8343900" cy="377026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Solid Angle Method</a:t>
            </a:r>
            <a:endParaRPr lang="en-US" dirty="0"/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3305175" y="38544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115</a:t>
            </a:fld>
            <a:endParaRPr lang="en-US" sz="120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"/>
          </p:nvPr>
        </p:nvSpPr>
        <p:spPr>
          <a:xfrm>
            <a:off x="334963" y="1295400"/>
            <a:ext cx="4160837" cy="4953000"/>
          </a:xfrm>
        </p:spPr>
        <p:txBody>
          <a:bodyPr/>
          <a:lstStyle/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" name="Picture 10" descr="Screen shot 2013-04-10 at 11.38.45 A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27150"/>
            <a:ext cx="4876800" cy="4082728"/>
          </a:xfrm>
          <a:prstGeom prst="rect">
            <a:avLst/>
          </a:prstGeom>
        </p:spPr>
      </p:pic>
      <p:graphicFrame>
        <p:nvGraphicFramePr>
          <p:cNvPr id="10" name="Object 13"/>
          <p:cNvGraphicFramePr>
            <a:graphicFrameLocks noChangeAspect="1"/>
          </p:cNvGraphicFramePr>
          <p:nvPr>
            <p:extLst/>
          </p:nvPr>
        </p:nvGraphicFramePr>
        <p:xfrm>
          <a:off x="1066800" y="1781175"/>
          <a:ext cx="18748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3" name="Equation" r:id="rId5" imgW="1676400" imgH="381000" progId="Equation.3">
                  <p:embed/>
                </p:oleObj>
              </mc:Choice>
              <mc:Fallback>
                <p:oleObj name="Equation" r:id="rId5" imgW="16764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781175"/>
                        <a:ext cx="1874837" cy="42862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>
            <p:extLst/>
          </p:nvPr>
        </p:nvGraphicFramePr>
        <p:xfrm>
          <a:off x="1066800" y="3076575"/>
          <a:ext cx="19034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4" name="Equation" r:id="rId7" imgW="1701800" imgH="381000" progId="Equation.3">
                  <p:embed/>
                </p:oleObj>
              </mc:Choice>
              <mc:Fallback>
                <p:oleObj name="Equation" r:id="rId7" imgW="17018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076575"/>
                        <a:ext cx="1903412" cy="42862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>
            <p:extLst/>
          </p:nvPr>
        </p:nvGraphicFramePr>
        <p:xfrm>
          <a:off x="1066800" y="4186237"/>
          <a:ext cx="26987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5" name="Equation" r:id="rId9" imgW="2413000" imgH="749300" progId="Equation.3">
                  <p:embed/>
                </p:oleObj>
              </mc:Choice>
              <mc:Fallback>
                <p:oleObj name="Equation" r:id="rId9" imgW="2413000" imgH="749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186237"/>
                        <a:ext cx="2698750" cy="842963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3"/>
          <p:cNvSpPr>
            <a:spLocks noGrp="1"/>
          </p:cNvSpPr>
          <p:nvPr>
            <p:ph sz="quarter" idx="1"/>
          </p:nvPr>
        </p:nvSpPr>
        <p:spPr>
          <a:xfrm>
            <a:off x="487363" y="1447800"/>
            <a:ext cx="4160837" cy="4953000"/>
          </a:xfrm>
        </p:spPr>
        <p:txBody>
          <a:bodyPr/>
          <a:lstStyle/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marL="28575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What happens if we move the bottles closer together?</a:t>
            </a: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9637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630637"/>
            <a:ext cx="8137525" cy="377026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4478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LA-14244-M, </a:t>
            </a:r>
            <a:r>
              <a:rPr lang="en-US" sz="2400" i="1" dirty="0">
                <a:solidFill>
                  <a:schemeClr val="accent2"/>
                </a:solidFill>
              </a:rPr>
              <a:t>Hand Calculation Methods for Criticality Safety – A Primer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LA-3366 (Rev), </a:t>
            </a:r>
            <a:r>
              <a:rPr lang="en-US" sz="2400" i="1" dirty="0"/>
              <a:t>Criticality Control in Operations with Fissionable Material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LA-10860-MS, </a:t>
            </a:r>
            <a:r>
              <a:rPr lang="en-US" sz="2400" i="1" dirty="0"/>
              <a:t>Critical Dimensions of Systems Containing </a:t>
            </a:r>
            <a:r>
              <a:rPr lang="en-US" sz="2400" i="1" baseline="30000" dirty="0"/>
              <a:t>235</a:t>
            </a:r>
            <a:r>
              <a:rPr lang="en-US" sz="2400" i="1" dirty="0"/>
              <a:t>U. </a:t>
            </a:r>
            <a:r>
              <a:rPr lang="en-US" sz="2400" i="1" baseline="30000" dirty="0"/>
              <a:t>239</a:t>
            </a:r>
            <a:r>
              <a:rPr lang="en-US" sz="2400" i="1" dirty="0"/>
              <a:t>Pu, and </a:t>
            </a:r>
            <a:r>
              <a:rPr lang="en-US" sz="2400" i="1" baseline="30000" dirty="0"/>
              <a:t>233</a:t>
            </a:r>
            <a:r>
              <a:rPr lang="en-US" sz="2400" i="1" dirty="0"/>
              <a:t>U (1986 Revision)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NCSET Module 8, </a:t>
            </a:r>
            <a:r>
              <a:rPr lang="en-US" sz="2400" i="1" dirty="0"/>
              <a:t>Hand Calculations Part 1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TID-7016 (Revision 2), </a:t>
            </a:r>
            <a:r>
              <a:rPr lang="en-US" sz="2400" i="1" dirty="0"/>
              <a:t>Nuclear Safety Guide</a:t>
            </a:r>
          </a:p>
          <a:p>
            <a:pPr>
              <a:lnSpc>
                <a:spcPct val="90000"/>
              </a:lnSpc>
            </a:pPr>
            <a:endParaRPr lang="en-US" sz="2400" i="1" dirty="0"/>
          </a:p>
          <a:p>
            <a:pPr>
              <a:lnSpc>
                <a:spcPct val="90000"/>
              </a:lnSpc>
            </a:pPr>
            <a:r>
              <a:rPr lang="en-US" sz="2400" dirty="0"/>
              <a:t>Website: </a:t>
            </a:r>
            <a:r>
              <a:rPr lang="en-US" sz="2400" dirty="0">
                <a:hlinkClick r:id="rId3"/>
              </a:rPr>
              <a:t>http://ncsc.llnl.gov/ncspMain.html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515100"/>
            <a:ext cx="831850" cy="342900"/>
          </a:xfrm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09979"/>
      </p:ext>
    </p:extLst>
  </p:cSld>
  <p:clrMapOvr>
    <a:masterClrMapping/>
  </p:clrMapOvr>
  <p:transition advTm="140079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55257"/>
            <a:ext cx="8231187" cy="377026"/>
          </a:xfrm>
        </p:spPr>
        <p:txBody>
          <a:bodyPr/>
          <a:lstStyle/>
          <a:p>
            <a:r>
              <a:rPr lang="en-US" dirty="0"/>
              <a:t>Multiplication Factor Vs. Fraction Critical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7848600" cy="4953000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The fraction critical may be used to determine the approximate multiplication factor of a single unit</a:t>
                </a:r>
              </a:p>
              <a:p>
                <a:pPr>
                  <a:lnSpc>
                    <a:spcPct val="100000"/>
                  </a:lnSpc>
                </a:pPr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 marL="230188" indent="-230188" eaLnBrk="0" hangingPunct="0">
                  <a:spcBef>
                    <a:spcPct val="40000"/>
                  </a:spcBef>
                  <a:buClr>
                    <a:srgbClr val="F37421"/>
                  </a:buClr>
                  <a:buChar char="•"/>
                </a:pPr>
                <a:r>
                  <a:rPr lang="en-US" altLang="ko-KR" sz="2400" b="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Fraction critical, f</a:t>
                </a:r>
              </a:p>
              <a:p>
                <a:pPr marL="684213" lvl="1" indent="-227013" eaLnBrk="0" hangingPunct="0">
                  <a:spcBef>
                    <a:spcPct val="20000"/>
                  </a:spcBef>
                  <a:buClr>
                    <a:srgbClr val="F37421"/>
                  </a:buClr>
                  <a:buFont typeface="Times New Roman" pitchFamily="18" charset="0"/>
                  <a:buChar char="–"/>
                </a:pP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Defined as the ratio of the mass to the critical mass of the </a:t>
                </a:r>
                <a:r>
                  <a:rPr lang="en-US" altLang="ko-KR" sz="2400" u="sng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same material 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with the </a:t>
                </a:r>
                <a:r>
                  <a:rPr lang="en-US" altLang="ko-KR" sz="2400" u="sng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same reflection conditions:</a:t>
                </a:r>
              </a:p>
              <a:p>
                <a:pPr marL="457200" lvl="1" indent="0" eaLnBrk="0" hangingPunct="0">
                  <a:spcBef>
                    <a:spcPct val="20000"/>
                  </a:spcBef>
                  <a:buClr>
                    <a:srgbClr val="F3742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ko-KR" sz="3200" kern="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 marL="684213" lvl="1" indent="-227013" eaLnBrk="0" hangingPunct="0">
                  <a:spcBef>
                    <a:spcPct val="20000"/>
                  </a:spcBef>
                  <a:buClr>
                    <a:srgbClr val="F37421"/>
                  </a:buClr>
                  <a:buFont typeface="Times New Roman" pitchFamily="18" charset="0"/>
                  <a:buChar char="–"/>
                </a:pPr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</p:txBody>
          </p:sp>
        </mc:Choice>
        <mc:Fallback xmlns=""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7848600" cy="4953000"/>
              </a:xfrm>
              <a:blipFill>
                <a:blip r:embed="rId2"/>
                <a:stretch>
                  <a:fillRect l="-1165" t="-861" r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515100"/>
            <a:ext cx="831850" cy="342900"/>
          </a:xfrm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59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55257"/>
            <a:ext cx="8231187" cy="377026"/>
          </a:xfrm>
        </p:spPr>
        <p:txBody>
          <a:bodyPr/>
          <a:lstStyle/>
          <a:p>
            <a:r>
              <a:rPr lang="en-US" dirty="0"/>
              <a:t>Multiplication Factor Vs. Fraction Critical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7848600" cy="4953000"/>
              </a:xfrm>
            </p:spPr>
            <p:txBody>
              <a:bodyPr/>
              <a:lstStyle/>
              <a:p>
                <a:pPr lvl="1">
                  <a:lnSpc>
                    <a:spcPct val="100000"/>
                  </a:lnSpc>
                </a:pPr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 marL="230188" lvl="1" indent="-230188" eaLnBrk="0" hangingPunct="0">
                  <a:spcBef>
                    <a:spcPct val="40000"/>
                  </a:spcBef>
                  <a:buClr>
                    <a:srgbClr val="F37421"/>
                  </a:buClr>
                  <a:buFontTx/>
                  <a:buChar char="•"/>
                </a:pP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For instance, the critical mass of a bare sphere of </a:t>
                </a:r>
                <a:r>
                  <a:rPr lang="en-US" altLang="ko-KR" sz="2400" dirty="0">
                    <a:solidFill>
                      <a:srgbClr val="000000"/>
                    </a:solidFill>
                    <a:latin typeface="Symbol"/>
                    <a:ea typeface="GB18030 Bitmap"/>
                    <a:cs typeface="Batang" charset="0"/>
                  </a:rPr>
                  <a:t>a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-phase </a:t>
                </a:r>
                <a:r>
                  <a:rPr lang="en-US" altLang="ko-KR" sz="2400" baseline="300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239</a:t>
                </a: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Pu metal is 10.3 kg</a:t>
                </a:r>
              </a:p>
              <a:p>
                <a:pPr lvl="2">
                  <a:lnSpc>
                    <a:spcPct val="100000"/>
                  </a:lnSpc>
                </a:pPr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 marL="684213" lvl="1" indent="-227013" eaLnBrk="0" hangingPunct="0">
                  <a:spcBef>
                    <a:spcPct val="20000"/>
                  </a:spcBef>
                  <a:buClr>
                    <a:srgbClr val="F37421"/>
                  </a:buClr>
                  <a:buFont typeface="Times New Roman" pitchFamily="18" charset="0"/>
                  <a:buChar char="–"/>
                </a:pP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A bare sphere consisting of 4.5 kg of 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Symbol"/>
                    <a:ea typeface="GB18030 Bitmap"/>
                    <a:cs typeface="Batang" charset="0"/>
                  </a:rPr>
                  <a:t>a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-phase </a:t>
                </a:r>
                <a:r>
                  <a:rPr lang="en-US" altLang="ko-KR" sz="2400" baseline="300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239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Pu metal has a fraction critical of:</a:t>
                </a:r>
              </a:p>
              <a:p>
                <a:pPr marL="1143000" lvl="2" indent="-228600" eaLnBrk="0" hangingPunct="0">
                  <a:buClr>
                    <a:srgbClr val="F37421"/>
                  </a:buClr>
                </a:pPr>
                <a:endParaRPr lang="en-US" altLang="ko-KR" sz="2400" dirty="0" smtClean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 marL="74295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𝑏𝑎𝑟𝑒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4.5 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10.3 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=0.44</m:t>
                      </m:r>
                    </m:oMath>
                  </m:oMathPara>
                </a14:m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 marL="742950" lvl="3" indent="0">
                  <a:lnSpc>
                    <a:spcPct val="100000"/>
                  </a:lnSpc>
                  <a:buNone/>
                </a:pPr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 lvl="1">
                  <a:lnSpc>
                    <a:spcPct val="100000"/>
                  </a:lnSpc>
                </a:pPr>
                <a:endParaRPr lang="en-US" sz="2400" dirty="0"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7848600" cy="4953000"/>
              </a:xfrm>
              <a:blipFill>
                <a:blip r:embed="rId2"/>
                <a:stretch>
                  <a:fillRect l="-1009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515100"/>
            <a:ext cx="831850" cy="342900"/>
          </a:xfrm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44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55257"/>
            <a:ext cx="8231187" cy="377026"/>
          </a:xfrm>
        </p:spPr>
        <p:txBody>
          <a:bodyPr/>
          <a:lstStyle/>
          <a:p>
            <a:r>
              <a:rPr lang="en-US" dirty="0"/>
              <a:t>Multiplication Factor Vs. Fraction Critical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7848600" cy="4953000"/>
              </a:xfrm>
            </p:spPr>
            <p:txBody>
              <a:bodyPr/>
              <a:lstStyle/>
              <a:p>
                <a:pPr lvl="2">
                  <a:lnSpc>
                    <a:spcPct val="100000"/>
                  </a:lnSpc>
                </a:pPr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 marL="230188" lvl="1" indent="-230188" eaLnBrk="0" hangingPunct="0">
                  <a:spcBef>
                    <a:spcPct val="40000"/>
                  </a:spcBef>
                  <a:buClr>
                    <a:srgbClr val="F37421"/>
                  </a:buClr>
                  <a:buFontTx/>
                  <a:buChar char="•"/>
                </a:pP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The critical mass of a water-reflected sphere of </a:t>
                </a:r>
                <a:r>
                  <a:rPr lang="en-US" altLang="ko-KR" sz="2400" dirty="0">
                    <a:solidFill>
                      <a:srgbClr val="000000"/>
                    </a:solidFill>
                    <a:latin typeface="Symbol"/>
                    <a:ea typeface="GB18030 Bitmap"/>
                    <a:cs typeface="Batang" charset="0"/>
                  </a:rPr>
                  <a:t>a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-phase </a:t>
                </a:r>
                <a:r>
                  <a:rPr lang="en-US" altLang="ko-KR" sz="2400" baseline="300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239</a:t>
                </a: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Pu metal is 5.4 kg</a:t>
                </a:r>
              </a:p>
              <a:p>
                <a:pPr lvl="2">
                  <a:lnSpc>
                    <a:spcPct val="100000"/>
                  </a:lnSpc>
                </a:pPr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 marL="684213" lvl="1" indent="-227013" eaLnBrk="0" hangingPunct="0">
                  <a:lnSpc>
                    <a:spcPct val="100000"/>
                  </a:lnSpc>
                  <a:spcBef>
                    <a:spcPct val="20000"/>
                  </a:spcBef>
                  <a:buClr>
                    <a:srgbClr val="F37421"/>
                  </a:buClr>
                  <a:buFont typeface="Times New Roman" pitchFamily="18" charset="0"/>
                  <a:buChar char="–"/>
                </a:pP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A water-reflected sphere consisting of 4,500 g of </a:t>
                </a:r>
                <a:r>
                  <a:rPr lang="en-US" altLang="ko-KR" sz="2400" dirty="0">
                    <a:solidFill>
                      <a:srgbClr val="000000"/>
                    </a:solidFill>
                    <a:latin typeface="Symbol"/>
                    <a:ea typeface="GB18030 Bitmap"/>
                    <a:cs typeface="Batang" charset="0"/>
                  </a:rPr>
                  <a:t>a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-phase </a:t>
                </a:r>
                <a:r>
                  <a:rPr lang="en-US" altLang="ko-KR" sz="2400" baseline="300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239</a:t>
                </a: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Pu metal has a fraction critical of:</a:t>
                </a:r>
              </a:p>
              <a:p>
                <a:pPr lvl="3">
                  <a:lnSpc>
                    <a:spcPct val="100000"/>
                  </a:lnSpc>
                </a:pPr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 marL="74295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𝑟𝑒𝑓𝑙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4.5 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5.4 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=0.83</m:t>
                      </m:r>
                    </m:oMath>
                  </m:oMathPara>
                </a14:m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 marL="742950" lvl="3" indent="0">
                  <a:lnSpc>
                    <a:spcPct val="100000"/>
                  </a:lnSpc>
                  <a:buNone/>
                </a:pPr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 lvl="1">
                  <a:lnSpc>
                    <a:spcPct val="100000"/>
                  </a:lnSpc>
                </a:pPr>
                <a:endParaRPr lang="en-US" sz="2400" dirty="0"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7848600" cy="4953000"/>
              </a:xfrm>
              <a:blipFill>
                <a:blip r:embed="rId2"/>
                <a:stretch>
                  <a:fillRect l="-1009" r="-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515100"/>
            <a:ext cx="831850" cy="342900"/>
          </a:xfrm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74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55257"/>
            <a:ext cx="8231187" cy="377026"/>
          </a:xfrm>
        </p:spPr>
        <p:txBody>
          <a:bodyPr/>
          <a:lstStyle/>
          <a:p>
            <a:r>
              <a:rPr lang="en-US" dirty="0"/>
              <a:t>Multiplication Factor Vs. Fraction Critical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848600" cy="49530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altLang="ko-KR" sz="2400" dirty="0">
              <a:solidFill>
                <a:srgbClr val="000000"/>
              </a:solidFill>
              <a:ea typeface="Batang" charset="0"/>
              <a:cs typeface="Batang" charset="0"/>
            </a:endParaRPr>
          </a:p>
          <a:p>
            <a:pPr>
              <a:lnSpc>
                <a:spcPct val="100000"/>
              </a:lnSpc>
            </a:pP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The following figures show the </a:t>
            </a:r>
            <a:r>
              <a:rPr lang="en-US" altLang="ko-KR" sz="2400" i="1" dirty="0">
                <a:solidFill>
                  <a:srgbClr val="000000"/>
                </a:solidFill>
                <a:ea typeface="Batang" charset="0"/>
                <a:cs typeface="Batang" charset="0"/>
              </a:rPr>
              <a:t>k</a:t>
            </a:r>
            <a:r>
              <a:rPr lang="en-US" altLang="ko-KR" sz="2400" i="1" baseline="-25000" dirty="0">
                <a:solidFill>
                  <a:srgbClr val="000000"/>
                </a:solidFill>
                <a:ea typeface="Batang" charset="0"/>
                <a:cs typeface="Batang" charset="0"/>
              </a:rPr>
              <a:t>eff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’s as a function of the fraction critical for several spherical materials, both bare and water-reflected</a:t>
            </a:r>
          </a:p>
          <a:p>
            <a:pPr>
              <a:lnSpc>
                <a:spcPct val="100000"/>
              </a:lnSpc>
            </a:pPr>
            <a:endParaRPr lang="en-US" altLang="ko-KR" sz="2400" dirty="0">
              <a:solidFill>
                <a:srgbClr val="000000"/>
              </a:solidFill>
              <a:ea typeface="Batang" charset="0"/>
              <a:cs typeface="Batang" charset="0"/>
            </a:endParaRPr>
          </a:p>
          <a:p>
            <a:pPr marL="230188" indent="-230188" eaLnBrk="0" hangingPunct="0">
              <a:lnSpc>
                <a:spcPct val="100000"/>
              </a:lnSpc>
              <a:spcBef>
                <a:spcPct val="40000"/>
              </a:spcBef>
              <a:buClr>
                <a:srgbClr val="F37421"/>
              </a:buClr>
              <a:buFontTx/>
              <a:buChar char="•"/>
            </a:pPr>
            <a:r>
              <a:rPr lang="en-US" altLang="ko-KR" sz="2400" b="0" dirty="0">
                <a:solidFill>
                  <a:srgbClr val="000000"/>
                </a:solidFill>
                <a:ea typeface="Batang" charset="0"/>
                <a:cs typeface="Batang" charset="0"/>
              </a:rPr>
              <a:t>The solid line included is an empirical formula approximating the k</a:t>
            </a:r>
            <a:r>
              <a:rPr lang="en-US" altLang="ko-KR" sz="2400" b="0" baseline="-25000" dirty="0">
                <a:solidFill>
                  <a:srgbClr val="000000"/>
                </a:solidFill>
                <a:ea typeface="Batang" charset="0"/>
                <a:cs typeface="Batang" charset="0"/>
              </a:rPr>
              <a:t>eff</a:t>
            </a:r>
            <a:r>
              <a:rPr lang="en-US" altLang="ko-KR" sz="2400" b="0" dirty="0">
                <a:solidFill>
                  <a:srgbClr val="000000"/>
                </a:solidFill>
                <a:ea typeface="Batang" charset="0"/>
                <a:cs typeface="Batang" charset="0"/>
              </a:rPr>
              <a:t> for each f</a:t>
            </a:r>
          </a:p>
          <a:p>
            <a:pPr marL="171450" lvl="1" indent="0">
              <a:lnSpc>
                <a:spcPct val="100000"/>
              </a:lnSpc>
              <a:buNone/>
            </a:pPr>
            <a:endParaRPr lang="en-US" sz="2400" dirty="0"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515100"/>
            <a:ext cx="831850" cy="342900"/>
          </a:xfrm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680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55257"/>
            <a:ext cx="8231187" cy="377026"/>
          </a:xfrm>
        </p:spPr>
        <p:txBody>
          <a:bodyPr/>
          <a:lstStyle/>
          <a:p>
            <a:r>
              <a:rPr lang="en-US" dirty="0"/>
              <a:t>Multiplication Factor Vs. Fraction Critical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001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F3742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2701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37421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3742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37421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3742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+mj-lt"/>
                <a:cs typeface="Times New Roman" charset="0"/>
              </a:rPr>
              <a:t>LA-14244-M, Appendix B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515100"/>
            <a:ext cx="831850" cy="342900"/>
          </a:xfrm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16</a:t>
            </a:fld>
            <a:endParaRPr lang="en-US" dirty="0"/>
          </a:p>
        </p:txBody>
      </p:sp>
      <p:pic>
        <p:nvPicPr>
          <p:cNvPr id="3" name="Picture 2" descr="Screen shot 2012-12-07 at 11.38.46 AM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52600"/>
            <a:ext cx="3657600" cy="4572000"/>
          </a:xfrm>
          <a:prstGeom prst="rect">
            <a:avLst/>
          </a:prstGeom>
        </p:spPr>
      </p:pic>
      <p:pic>
        <p:nvPicPr>
          <p:cNvPr id="4" name="Picture 3" descr="Screen shot 2012-12-07 at 11.38.21 AM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3657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04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55257"/>
            <a:ext cx="8231187" cy="377026"/>
          </a:xfrm>
        </p:spPr>
        <p:txBody>
          <a:bodyPr/>
          <a:lstStyle/>
          <a:p>
            <a:r>
              <a:rPr lang="en-US" dirty="0"/>
              <a:t>Multiplication Factor Vs. Fraction Critical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001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F3742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2701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37421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3742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37421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3742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+mj-lt"/>
                <a:cs typeface="Times New Roman" charset="0"/>
              </a:rPr>
              <a:t>LA-14244-M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515100"/>
            <a:ext cx="831850" cy="342900"/>
          </a:xfrm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17</a:t>
            </a:fld>
            <a:endParaRPr lang="en-US" dirty="0"/>
          </a:p>
        </p:txBody>
      </p:sp>
      <p:pic>
        <p:nvPicPr>
          <p:cNvPr id="5" name="Picture 4" descr="Screen shot 2013-01-04 at 9.45.36 AM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3657600" cy="4572000"/>
          </a:xfrm>
          <a:prstGeom prst="rect">
            <a:avLst/>
          </a:prstGeom>
        </p:spPr>
      </p:pic>
      <p:pic>
        <p:nvPicPr>
          <p:cNvPr id="8" name="Picture 7" descr="Screen shot 2013-01-04 at 9.45.49 AM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52600"/>
            <a:ext cx="3657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79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55257"/>
            <a:ext cx="8231187" cy="377026"/>
          </a:xfrm>
        </p:spPr>
        <p:txBody>
          <a:bodyPr/>
          <a:lstStyle/>
          <a:p>
            <a:r>
              <a:rPr lang="en-US" dirty="0"/>
              <a:t>Multiplication Factor Vs. Fraction Critical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001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F3742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2701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37421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3742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37421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3742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+mj-lt"/>
                <a:cs typeface="Times New Roman" charset="0"/>
              </a:rPr>
              <a:t>LA-14244-M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515100"/>
            <a:ext cx="831850" cy="342900"/>
          </a:xfrm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18</a:t>
            </a:fld>
            <a:endParaRPr lang="en-US" dirty="0"/>
          </a:p>
        </p:txBody>
      </p:sp>
      <p:pic>
        <p:nvPicPr>
          <p:cNvPr id="2" name="Picture 1" descr="Screen shot 2013-01-04 at 9.45.58 AM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3657600" cy="4572000"/>
          </a:xfrm>
          <a:prstGeom prst="rect">
            <a:avLst/>
          </a:prstGeom>
        </p:spPr>
      </p:pic>
      <p:pic>
        <p:nvPicPr>
          <p:cNvPr id="3" name="Picture 2" descr="Screen shot 2013-01-04 at 9.46.10 AM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52600"/>
            <a:ext cx="3657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98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55257"/>
            <a:ext cx="8231187" cy="377026"/>
          </a:xfrm>
        </p:spPr>
        <p:txBody>
          <a:bodyPr/>
          <a:lstStyle/>
          <a:p>
            <a:r>
              <a:rPr lang="en-US" dirty="0"/>
              <a:t>Multiplication Factor Vs. Fraction Critical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7848600" cy="4953000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For fast systems, both bare and reflected, a reasonable approximation of </a:t>
                </a:r>
                <a:r>
                  <a:rPr lang="en-US" altLang="ko-KR" sz="2400" i="1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k</a:t>
                </a:r>
                <a:r>
                  <a:rPr lang="en-US" altLang="ko-KR" sz="2400" i="1" baseline="-250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eff</a:t>
                </a: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 can be made using the following formula: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0.30</m:t>
                        </m:r>
                      </m:sup>
                    </m:sSup>
                  </m:oMath>
                </a14:m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For thermal systems, a reasonable approximation of </a:t>
                </a:r>
                <a:r>
                  <a:rPr lang="en-US" altLang="ko-KR" sz="2400" i="1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k</a:t>
                </a:r>
                <a:r>
                  <a:rPr lang="en-US" altLang="ko-KR" sz="2400" i="1" baseline="-250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eff</a:t>
                </a: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 can be made using the following formula: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0.25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lvl="1">
                  <a:lnSpc>
                    <a:spcPct val="100000"/>
                  </a:lnSpc>
                </a:pPr>
                <a:endParaRPr lang="en-US" sz="2400" dirty="0"/>
              </a:p>
              <a:p>
                <a:pPr marL="0" lvl="1" indent="0">
                  <a:spcBef>
                    <a:spcPts val="1800"/>
                  </a:spcBef>
                  <a:buNone/>
                </a:pPr>
                <a:r>
                  <a:rPr lang="en-US" sz="2400" b="1" dirty="0">
                    <a:solidFill>
                      <a:srgbClr val="FF0000"/>
                    </a:solidFill>
                    <a:ea typeface="Batang" charset="0"/>
                  </a:rPr>
                  <a:t>Can also be used for arrays of similar units if the critical mass of a unit in the array is known</a:t>
                </a:r>
              </a:p>
            </p:txBody>
          </p:sp>
        </mc:Choice>
        <mc:Fallback xmlns=""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7848600" cy="4953000"/>
              </a:xfrm>
              <a:blipFill>
                <a:blip r:embed="rId2"/>
                <a:stretch>
                  <a:fillRect l="-1165" t="-861" r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515100"/>
            <a:ext cx="831850" cy="342900"/>
          </a:xfrm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49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  <a:p>
            <a:r>
              <a:rPr lang="en-US" dirty="0"/>
              <a:t>Purpose</a:t>
            </a:r>
          </a:p>
          <a:p>
            <a:r>
              <a:rPr lang="en-US" dirty="0"/>
              <a:t>Overview of Hand Calculation Primer</a:t>
            </a:r>
          </a:p>
          <a:p>
            <a:r>
              <a:rPr lang="en-US" dirty="0"/>
              <a:t>Confidence in Methods</a:t>
            </a:r>
          </a:p>
          <a:p>
            <a:r>
              <a:rPr lang="en-US" dirty="0"/>
              <a:t>Single Unit Methods</a:t>
            </a:r>
          </a:p>
          <a:p>
            <a:r>
              <a:rPr lang="en-US" dirty="0"/>
              <a:t>Array Methods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34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55257"/>
            <a:ext cx="8231187" cy="377026"/>
          </a:xfrm>
        </p:spPr>
        <p:txBody>
          <a:bodyPr/>
          <a:lstStyle/>
          <a:p>
            <a:r>
              <a:rPr lang="en-US" dirty="0"/>
              <a:t>Multiplication Factor Vs. Fraction Critical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7848600" cy="4953000"/>
              </a:xfrm>
            </p:spPr>
            <p:txBody>
              <a:bodyPr/>
              <a:lstStyle/>
              <a:p>
                <a:pPr marL="230188" lvl="1" indent="-230188" eaLnBrk="0" hangingPunct="0">
                  <a:spcBef>
                    <a:spcPct val="40000"/>
                  </a:spcBef>
                  <a:buClr>
                    <a:srgbClr val="F37421"/>
                  </a:buClr>
                  <a:buFontTx/>
                  <a:buChar char="•"/>
                </a:pP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The critical mass of a bare sphere of </a:t>
                </a:r>
                <a:r>
                  <a:rPr lang="en-US" altLang="ko-KR" sz="2400" dirty="0">
                    <a:solidFill>
                      <a:srgbClr val="000000"/>
                    </a:solidFill>
                    <a:latin typeface="Symbol"/>
                    <a:ea typeface="GB18030 Bitmap"/>
                    <a:cs typeface="Batang" charset="0"/>
                  </a:rPr>
                  <a:t>a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-phase </a:t>
                </a:r>
                <a:r>
                  <a:rPr lang="en-US" altLang="ko-KR" sz="2400" baseline="300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239</a:t>
                </a: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Pu metal is 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10.3 kg</a:t>
                </a:r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 marL="684213" lvl="1" indent="-227013" eaLnBrk="0" hangingPunct="0">
                  <a:spcBef>
                    <a:spcPct val="20000"/>
                  </a:spcBef>
                  <a:buClr>
                    <a:srgbClr val="F37421"/>
                  </a:buClr>
                  <a:buFont typeface="Times New Roman" pitchFamily="18" charset="0"/>
                  <a:buChar char="–"/>
                </a:pP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A bare sphere consisting of 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4.5 kg </a:t>
                </a: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of </a:t>
                </a:r>
                <a:r>
                  <a:rPr lang="en-US" altLang="ko-KR" sz="2400" dirty="0">
                    <a:solidFill>
                      <a:srgbClr val="000000"/>
                    </a:solidFill>
                    <a:latin typeface="Symbol"/>
                    <a:ea typeface="GB18030 Bitmap"/>
                    <a:cs typeface="Batang" charset="0"/>
                  </a:rPr>
                  <a:t>a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-phase </a:t>
                </a:r>
                <a:r>
                  <a:rPr lang="en-US" altLang="ko-KR" sz="2400" baseline="300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239</a:t>
                </a: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Pu metal has a fraction critical of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:</a:t>
                </a:r>
              </a:p>
              <a:p>
                <a:pPr marL="684213" lvl="1" indent="-227013" eaLnBrk="0" hangingPunct="0">
                  <a:spcBef>
                    <a:spcPct val="20000"/>
                  </a:spcBef>
                  <a:buClr>
                    <a:srgbClr val="F37421"/>
                  </a:buClr>
                  <a:buFont typeface="Times New Roman" pitchFamily="18" charset="0"/>
                  <a:buChar char="–"/>
                </a:pPr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 marL="4572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𝑏𝑎𝑟𝑒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4.5 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10.3 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=0.44</m:t>
                      </m:r>
                    </m:oMath>
                  </m:oMathPara>
                </a14:m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endParaRPr lang="en-US" altLang="ko-KR" sz="2400" dirty="0" smtClean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What </a:t>
                </a: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is the </a:t>
                </a:r>
                <a:r>
                  <a:rPr lang="en-US" altLang="ko-KR" sz="2400" i="1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k</a:t>
                </a:r>
                <a:r>
                  <a:rPr lang="en-US" altLang="ko-KR" sz="2400" i="1" baseline="-250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eff</a:t>
                </a: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 of the 4.5-kg </a:t>
                </a:r>
                <a:r>
                  <a:rPr lang="en-US" altLang="ko-KR" sz="2400" baseline="300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239</a:t>
                </a: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Pu bare sphere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?</a:t>
                </a:r>
              </a:p>
              <a:p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</p:txBody>
          </p:sp>
        </mc:Choice>
        <mc:Fallback xmlns=""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7848600" cy="4953000"/>
              </a:xfrm>
              <a:blipFill>
                <a:blip r:embed="rId2"/>
                <a:stretch>
                  <a:fillRect l="-1165" t="-984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515100"/>
            <a:ext cx="831850" cy="342900"/>
          </a:xfrm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613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55257"/>
            <a:ext cx="8231187" cy="377026"/>
          </a:xfrm>
        </p:spPr>
        <p:txBody>
          <a:bodyPr/>
          <a:lstStyle/>
          <a:p>
            <a:r>
              <a:rPr lang="en-US" dirty="0"/>
              <a:t>Multiplication Factor Vs. Fraction Critical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7848600" cy="4953000"/>
              </a:xfrm>
            </p:spPr>
            <p:txBody>
              <a:bodyPr/>
              <a:lstStyle/>
              <a:p>
                <a:pPr marL="230188" lvl="1" indent="-230188" eaLnBrk="0" hangingPunct="0">
                  <a:spcBef>
                    <a:spcPct val="40000"/>
                  </a:spcBef>
                  <a:buClr>
                    <a:srgbClr val="F37421"/>
                  </a:buClr>
                  <a:buFontTx/>
                  <a:buChar char="•"/>
                </a:pP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The critical mass of a bare sphere of </a:t>
                </a:r>
                <a:r>
                  <a:rPr lang="en-US" altLang="ko-KR" sz="2400" dirty="0">
                    <a:solidFill>
                      <a:srgbClr val="000000"/>
                    </a:solidFill>
                    <a:latin typeface="Symbol"/>
                    <a:ea typeface="GB18030 Bitmap"/>
                    <a:cs typeface="Batang" charset="0"/>
                  </a:rPr>
                  <a:t>a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-phase </a:t>
                </a:r>
                <a:r>
                  <a:rPr lang="en-US" altLang="ko-KR" sz="2400" baseline="300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239</a:t>
                </a: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Pu metal is 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10.3 kg</a:t>
                </a:r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 marL="684213" lvl="1" indent="-227013" eaLnBrk="0" hangingPunct="0">
                  <a:spcBef>
                    <a:spcPct val="20000"/>
                  </a:spcBef>
                  <a:buClr>
                    <a:srgbClr val="F37421"/>
                  </a:buClr>
                  <a:buFont typeface="Times New Roman" pitchFamily="18" charset="0"/>
                  <a:buChar char="–"/>
                </a:pP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A bare sphere consisting of 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4.5 kg </a:t>
                </a: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of </a:t>
                </a:r>
                <a:r>
                  <a:rPr lang="en-US" altLang="ko-KR" sz="2400" dirty="0">
                    <a:solidFill>
                      <a:srgbClr val="000000"/>
                    </a:solidFill>
                    <a:latin typeface="Symbol"/>
                    <a:ea typeface="GB18030 Bitmap"/>
                    <a:cs typeface="Batang" charset="0"/>
                  </a:rPr>
                  <a:t>a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-phase </a:t>
                </a:r>
                <a:r>
                  <a:rPr lang="en-US" altLang="ko-KR" sz="2400" baseline="300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239</a:t>
                </a: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Pu metal has a fraction critical of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:</a:t>
                </a:r>
              </a:p>
              <a:p>
                <a:pPr marL="684213" lvl="1" indent="-227013" eaLnBrk="0" hangingPunct="0">
                  <a:spcBef>
                    <a:spcPct val="20000"/>
                  </a:spcBef>
                  <a:buClr>
                    <a:srgbClr val="F37421"/>
                  </a:buClr>
                  <a:buFont typeface="Times New Roman" pitchFamily="18" charset="0"/>
                  <a:buChar char="–"/>
                </a:pPr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 marL="4572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𝑏𝑎𝑟𝑒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4.5 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10.3 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=0.44</m:t>
                      </m:r>
                    </m:oMath>
                  </m:oMathPara>
                </a14:m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endParaRPr lang="en-US" altLang="ko-KR" sz="2400" dirty="0" smtClean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What </a:t>
                </a: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is the </a:t>
                </a:r>
                <a:r>
                  <a:rPr lang="en-US" altLang="ko-KR" sz="2400" i="1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k</a:t>
                </a:r>
                <a:r>
                  <a:rPr lang="en-US" altLang="ko-KR" sz="2400" i="1" baseline="-250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eff</a:t>
                </a: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 of the 4.5-kg </a:t>
                </a:r>
                <a:r>
                  <a:rPr lang="en-US" altLang="ko-KR" sz="2400" baseline="300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239</a:t>
                </a: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Pu bare sphere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?</a:t>
                </a:r>
              </a:p>
              <a:p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</p:txBody>
          </p:sp>
        </mc:Choice>
        <mc:Fallback xmlns=""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7848600" cy="4953000"/>
              </a:xfrm>
              <a:blipFill>
                <a:blip r:embed="rId2"/>
                <a:stretch>
                  <a:fillRect l="-1165" t="-984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515100"/>
            <a:ext cx="831850" cy="342900"/>
          </a:xfrm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F634A5A-6F6F-4F9F-890B-B6F4029FC274}"/>
                  </a:ext>
                </a:extLst>
              </p:cNvPr>
              <p:cNvSpPr/>
              <p:nvPr/>
            </p:nvSpPr>
            <p:spPr>
              <a:xfrm>
                <a:off x="2997696" y="5521074"/>
                <a:ext cx="1879104" cy="4987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𝑒𝑓𝑓</m:t>
                          </m:r>
                        </m:sub>
                      </m:sSub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p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0.30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F634A5A-6F6F-4F9F-890B-B6F4029FC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696" y="5521074"/>
                <a:ext cx="1879104" cy="498726"/>
              </a:xfrm>
              <a:prstGeom prst="rect">
                <a:avLst/>
              </a:prstGeom>
              <a:blipFill>
                <a:blip r:embed="rId3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850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55257"/>
            <a:ext cx="8231187" cy="377026"/>
          </a:xfrm>
        </p:spPr>
        <p:txBody>
          <a:bodyPr/>
          <a:lstStyle/>
          <a:p>
            <a:r>
              <a:rPr lang="en-US" dirty="0"/>
              <a:t>Multiplication Factor Vs. Fraction Critical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7848600" cy="4953000"/>
              </a:xfrm>
            </p:spPr>
            <p:txBody>
              <a:bodyPr/>
              <a:lstStyle/>
              <a:p>
                <a:pPr marL="230188" lvl="1" indent="-230188" eaLnBrk="0" hangingPunct="0">
                  <a:spcBef>
                    <a:spcPct val="40000"/>
                  </a:spcBef>
                  <a:buClr>
                    <a:srgbClr val="F37421"/>
                  </a:buClr>
                  <a:buFontTx/>
                  <a:buChar char="•"/>
                </a:pP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The critical mass of a bare sphere of </a:t>
                </a:r>
                <a:r>
                  <a:rPr lang="en-US" altLang="ko-KR" sz="2400" dirty="0">
                    <a:solidFill>
                      <a:srgbClr val="000000"/>
                    </a:solidFill>
                    <a:latin typeface="Symbol"/>
                    <a:ea typeface="GB18030 Bitmap"/>
                    <a:cs typeface="Batang" charset="0"/>
                  </a:rPr>
                  <a:t>a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-phase </a:t>
                </a:r>
                <a:r>
                  <a:rPr lang="en-US" altLang="ko-KR" sz="2400" baseline="300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239</a:t>
                </a: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Pu metal is 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10.3 kg</a:t>
                </a:r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 marL="684213" lvl="1" indent="-227013" eaLnBrk="0" hangingPunct="0">
                  <a:spcBef>
                    <a:spcPct val="20000"/>
                  </a:spcBef>
                  <a:buClr>
                    <a:srgbClr val="F37421"/>
                  </a:buClr>
                  <a:buFont typeface="Times New Roman" pitchFamily="18" charset="0"/>
                  <a:buChar char="–"/>
                </a:pP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A bare sphere consisting of 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4.5 kg </a:t>
                </a: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of </a:t>
                </a:r>
                <a:r>
                  <a:rPr lang="en-US" altLang="ko-KR" sz="2400" dirty="0">
                    <a:solidFill>
                      <a:srgbClr val="000000"/>
                    </a:solidFill>
                    <a:latin typeface="Symbol"/>
                    <a:ea typeface="GB18030 Bitmap"/>
                    <a:cs typeface="Batang" charset="0"/>
                  </a:rPr>
                  <a:t>a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-phase </a:t>
                </a:r>
                <a:r>
                  <a:rPr lang="en-US" altLang="ko-KR" sz="2400" baseline="300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239</a:t>
                </a: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Pu metal has a fraction critical of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:</a:t>
                </a:r>
              </a:p>
              <a:p>
                <a:pPr marL="684213" lvl="1" indent="-227013" eaLnBrk="0" hangingPunct="0">
                  <a:spcBef>
                    <a:spcPct val="20000"/>
                  </a:spcBef>
                  <a:buClr>
                    <a:srgbClr val="F37421"/>
                  </a:buClr>
                  <a:buFont typeface="Times New Roman" pitchFamily="18" charset="0"/>
                  <a:buChar char="–"/>
                </a:pPr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 marL="4572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𝑏𝑎𝑟𝑒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4.5 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10.3 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=0.44</m:t>
                      </m:r>
                    </m:oMath>
                  </m:oMathPara>
                </a14:m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endParaRPr lang="en-US" altLang="ko-KR" sz="2400" dirty="0" smtClean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What </a:t>
                </a: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is the </a:t>
                </a:r>
                <a:r>
                  <a:rPr lang="en-US" altLang="ko-KR" sz="2400" i="1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k</a:t>
                </a:r>
                <a:r>
                  <a:rPr lang="en-US" altLang="ko-KR" sz="2400" i="1" baseline="-250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eff</a:t>
                </a: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 of the 4.5-kg </a:t>
                </a:r>
                <a:r>
                  <a:rPr lang="en-US" altLang="ko-KR" sz="2400" baseline="300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239</a:t>
                </a: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Pu bare sphere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?</a:t>
                </a:r>
              </a:p>
              <a:p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</p:txBody>
          </p:sp>
        </mc:Choice>
        <mc:Fallback xmlns=""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7848600" cy="4953000"/>
              </a:xfrm>
              <a:blipFill>
                <a:blip r:embed="rId2"/>
                <a:stretch>
                  <a:fillRect l="-1165" t="-984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515100"/>
            <a:ext cx="831850" cy="342900"/>
          </a:xfrm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F634A5A-6F6F-4F9F-890B-B6F4029FC274}"/>
                  </a:ext>
                </a:extLst>
              </p:cNvPr>
              <p:cNvSpPr/>
              <p:nvPr/>
            </p:nvSpPr>
            <p:spPr>
              <a:xfrm>
                <a:off x="2376829" y="5521074"/>
                <a:ext cx="3490571" cy="4987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𝑒𝑓𝑓</m:t>
                          </m:r>
                        </m:sub>
                      </m:sSub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0.4</m:t>
                              </m:r>
                              <m: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4</m:t>
                              </m:r>
                            </m:e>
                          </m:d>
                        </m:e>
                        <m:sup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0.30</m:t>
                          </m:r>
                        </m:sup>
                      </m:sSup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=0.7</m:t>
                      </m:r>
                      <m:r>
                        <a:rPr lang="en-US" sz="24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8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F634A5A-6F6F-4F9F-890B-B6F4029FC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829" y="5521074"/>
                <a:ext cx="3490571" cy="498726"/>
              </a:xfrm>
              <a:prstGeom prst="rect">
                <a:avLst/>
              </a:prstGeom>
              <a:blipFill>
                <a:blip r:embed="rId3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8027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55257"/>
            <a:ext cx="8231187" cy="377026"/>
          </a:xfrm>
        </p:spPr>
        <p:txBody>
          <a:bodyPr/>
          <a:lstStyle/>
          <a:p>
            <a:r>
              <a:rPr lang="en-US" dirty="0"/>
              <a:t>Multiplication Factor Vs. Fraction Critical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7848600" cy="4953000"/>
              </a:xfrm>
            </p:spPr>
            <p:txBody>
              <a:bodyPr/>
              <a:lstStyle/>
              <a:p>
                <a:pPr marL="230188" lvl="1" indent="-230188" eaLnBrk="0" hangingPunct="0">
                  <a:spcBef>
                    <a:spcPct val="40000"/>
                  </a:spcBef>
                  <a:buClr>
                    <a:srgbClr val="F37421"/>
                  </a:buClr>
                  <a:buFontTx/>
                  <a:buChar char="•"/>
                </a:pP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The critical mass of a water-reflected sphere of </a:t>
                </a:r>
                <a:r>
                  <a:rPr lang="en-US" altLang="ko-KR" sz="2400" dirty="0">
                    <a:solidFill>
                      <a:srgbClr val="000000"/>
                    </a:solidFill>
                    <a:latin typeface="Symbol"/>
                    <a:ea typeface="GB18030 Bitmap"/>
                    <a:cs typeface="Batang" charset="0"/>
                  </a:rPr>
                  <a:t>a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-phase </a:t>
                </a:r>
                <a:r>
                  <a:rPr lang="en-US" altLang="ko-KR" sz="2400" baseline="300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239</a:t>
                </a: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Pu metal is 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5.4 kg</a:t>
                </a:r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 marL="684213" lvl="1" indent="-227013" eaLnBrk="0" hangingPunct="0">
                  <a:lnSpc>
                    <a:spcPct val="100000"/>
                  </a:lnSpc>
                  <a:spcBef>
                    <a:spcPct val="20000"/>
                  </a:spcBef>
                  <a:buClr>
                    <a:srgbClr val="F37421"/>
                  </a:buClr>
                  <a:buFont typeface="Times New Roman" pitchFamily="18" charset="0"/>
                  <a:buChar char="–"/>
                </a:pP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A water-reflected sphere consisting of 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4.5 kg </a:t>
                </a: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of </a:t>
                </a:r>
                <a:r>
                  <a:rPr lang="en-US" altLang="ko-KR" sz="2400" dirty="0">
                    <a:solidFill>
                      <a:srgbClr val="000000"/>
                    </a:solidFill>
                    <a:latin typeface="Symbol"/>
                    <a:ea typeface="GB18030 Bitmap"/>
                    <a:cs typeface="Batang" charset="0"/>
                  </a:rPr>
                  <a:t>a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-phase </a:t>
                </a:r>
                <a:r>
                  <a:rPr lang="en-US" altLang="ko-KR" sz="2400" baseline="300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239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Pu </a:t>
                </a: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metal has a fraction critical of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:</a:t>
                </a:r>
              </a:p>
              <a:p>
                <a:pPr marL="684213" lvl="1" indent="-227013" eaLnBrk="0" hangingPunct="0">
                  <a:lnSpc>
                    <a:spcPct val="100000"/>
                  </a:lnSpc>
                  <a:spcBef>
                    <a:spcPct val="20000"/>
                  </a:spcBef>
                  <a:buClr>
                    <a:srgbClr val="F37421"/>
                  </a:buClr>
                  <a:buFont typeface="Times New Roman" pitchFamily="18" charset="0"/>
                  <a:buChar char="–"/>
                </a:pPr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 marL="4572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𝑟𝑒𝑓𝑙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4.5 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5.4 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=0.83</m:t>
                      </m:r>
                    </m:oMath>
                  </m:oMathPara>
                </a14:m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 marL="457200" lvl="2" indent="0">
                  <a:lnSpc>
                    <a:spcPct val="100000"/>
                  </a:lnSpc>
                  <a:buNone/>
                </a:pPr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 marL="171450" lvl="1" indent="0">
                  <a:buNone/>
                </a:pPr>
                <a:r>
                  <a:rPr lang="en-US" altLang="ko-KR" sz="2400" b="1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What is the </a:t>
                </a:r>
                <a:r>
                  <a:rPr lang="en-US" altLang="ko-KR" sz="2400" b="1" i="1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k</a:t>
                </a:r>
                <a:r>
                  <a:rPr lang="en-US" altLang="ko-KR" sz="2400" b="1" i="1" baseline="-250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eff</a:t>
                </a:r>
                <a:r>
                  <a:rPr lang="en-US" altLang="ko-KR" sz="2400" b="1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 of the 4.5-kg </a:t>
                </a:r>
                <a:r>
                  <a:rPr lang="en-US" altLang="ko-KR" sz="2400" b="1" baseline="300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239</a:t>
                </a:r>
                <a:r>
                  <a:rPr lang="en-US" altLang="ko-KR" sz="2400" b="1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Pu reflected sphere</a:t>
                </a:r>
                <a:r>
                  <a:rPr lang="en-US" altLang="ko-KR" sz="2400" b="1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?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 </a:t>
                </a:r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</p:txBody>
          </p:sp>
        </mc:Choice>
        <mc:Fallback xmlns=""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7848600" cy="4953000"/>
              </a:xfrm>
              <a:blipFill>
                <a:blip r:embed="rId2"/>
                <a:stretch>
                  <a:fillRect l="-1009" t="-984" r="-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515100"/>
            <a:ext cx="831850" cy="342900"/>
          </a:xfrm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14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55257"/>
            <a:ext cx="8231187" cy="377026"/>
          </a:xfrm>
        </p:spPr>
        <p:txBody>
          <a:bodyPr/>
          <a:lstStyle/>
          <a:p>
            <a:r>
              <a:rPr lang="en-US" dirty="0"/>
              <a:t>Multiplication Factor Vs. Fraction Critical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7848600" cy="4953000"/>
              </a:xfrm>
            </p:spPr>
            <p:txBody>
              <a:bodyPr/>
              <a:lstStyle/>
              <a:p>
                <a:pPr marL="230188" lvl="1" indent="-230188" eaLnBrk="0" hangingPunct="0">
                  <a:spcBef>
                    <a:spcPct val="40000"/>
                  </a:spcBef>
                  <a:buClr>
                    <a:srgbClr val="F37421"/>
                  </a:buClr>
                  <a:buFontTx/>
                  <a:buChar char="•"/>
                </a:pP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The critical mass of a water-reflected sphere of </a:t>
                </a:r>
                <a:r>
                  <a:rPr lang="en-US" altLang="ko-KR" sz="2400" dirty="0">
                    <a:solidFill>
                      <a:srgbClr val="000000"/>
                    </a:solidFill>
                    <a:latin typeface="Symbol"/>
                    <a:ea typeface="GB18030 Bitmap"/>
                    <a:cs typeface="Batang" charset="0"/>
                  </a:rPr>
                  <a:t>a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-phase </a:t>
                </a:r>
                <a:r>
                  <a:rPr lang="en-US" altLang="ko-KR" sz="2400" baseline="300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239</a:t>
                </a: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Pu metal is 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5.4 kg</a:t>
                </a:r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 marL="684213" lvl="1" indent="-227013" eaLnBrk="0" hangingPunct="0">
                  <a:lnSpc>
                    <a:spcPct val="100000"/>
                  </a:lnSpc>
                  <a:spcBef>
                    <a:spcPct val="20000"/>
                  </a:spcBef>
                  <a:buClr>
                    <a:srgbClr val="F37421"/>
                  </a:buClr>
                  <a:buFont typeface="Times New Roman" pitchFamily="18" charset="0"/>
                  <a:buChar char="–"/>
                </a:pP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A water-reflected sphere consisting of 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4.5 kg </a:t>
                </a: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of </a:t>
                </a:r>
                <a:r>
                  <a:rPr lang="en-US" altLang="ko-KR" sz="2400" dirty="0">
                    <a:solidFill>
                      <a:srgbClr val="000000"/>
                    </a:solidFill>
                    <a:latin typeface="Symbol"/>
                    <a:ea typeface="GB18030 Bitmap"/>
                    <a:cs typeface="Batang" charset="0"/>
                  </a:rPr>
                  <a:t>a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-phase </a:t>
                </a:r>
                <a:r>
                  <a:rPr lang="en-US" altLang="ko-KR" sz="2400" baseline="300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239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Pu </a:t>
                </a: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metal has a fraction critical of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:</a:t>
                </a:r>
              </a:p>
              <a:p>
                <a:pPr marL="684213" lvl="1" indent="-227013" eaLnBrk="0" hangingPunct="0">
                  <a:lnSpc>
                    <a:spcPct val="100000"/>
                  </a:lnSpc>
                  <a:spcBef>
                    <a:spcPct val="20000"/>
                  </a:spcBef>
                  <a:buClr>
                    <a:srgbClr val="F37421"/>
                  </a:buClr>
                  <a:buFont typeface="Times New Roman" pitchFamily="18" charset="0"/>
                  <a:buChar char="–"/>
                </a:pPr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 marL="4572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𝑟𝑒𝑓𝑙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4.5 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5.4 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=0.83</m:t>
                      </m:r>
                    </m:oMath>
                  </m:oMathPara>
                </a14:m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 marL="457200" lvl="2" indent="0">
                  <a:lnSpc>
                    <a:spcPct val="100000"/>
                  </a:lnSpc>
                  <a:buNone/>
                </a:pPr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 marL="171450" lvl="1" indent="0">
                  <a:buNone/>
                </a:pPr>
                <a:r>
                  <a:rPr lang="en-US" altLang="ko-KR" sz="2400" b="1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What is the </a:t>
                </a:r>
                <a:r>
                  <a:rPr lang="en-US" altLang="ko-KR" sz="2400" b="1" i="1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k</a:t>
                </a:r>
                <a:r>
                  <a:rPr lang="en-US" altLang="ko-KR" sz="2400" b="1" i="1" baseline="-250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eff</a:t>
                </a:r>
                <a:r>
                  <a:rPr lang="en-US" altLang="ko-KR" sz="2400" b="1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 of the 4.5-kg </a:t>
                </a:r>
                <a:r>
                  <a:rPr lang="en-US" altLang="ko-KR" sz="2400" b="1" baseline="300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239</a:t>
                </a:r>
                <a:r>
                  <a:rPr lang="en-US" altLang="ko-KR" sz="2400" b="1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Pu reflected sphere</a:t>
                </a:r>
                <a:r>
                  <a:rPr lang="en-US" altLang="ko-KR" sz="2400" b="1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?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 </a:t>
                </a:r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</p:txBody>
          </p:sp>
        </mc:Choice>
        <mc:Fallback xmlns=""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7848600" cy="4953000"/>
              </a:xfrm>
              <a:blipFill>
                <a:blip r:embed="rId2"/>
                <a:stretch>
                  <a:fillRect l="-1009" t="-984" r="-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515100"/>
            <a:ext cx="831850" cy="342900"/>
          </a:xfrm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BA71914-9189-46E0-AC34-8FF6FFB9317C}"/>
                  </a:ext>
                </a:extLst>
              </p:cNvPr>
              <p:cNvSpPr/>
              <p:nvPr/>
            </p:nvSpPr>
            <p:spPr>
              <a:xfrm>
                <a:off x="3150096" y="5410200"/>
                <a:ext cx="1879104" cy="4987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𝑒𝑓𝑓</m:t>
                          </m:r>
                        </m:sub>
                      </m:sSub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p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0.30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BA71914-9189-46E0-AC34-8FF6FFB931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096" y="5410200"/>
                <a:ext cx="1879104" cy="498726"/>
              </a:xfrm>
              <a:prstGeom prst="rect">
                <a:avLst/>
              </a:prstGeom>
              <a:blipFill>
                <a:blip r:embed="rId3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987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55257"/>
            <a:ext cx="8231187" cy="377026"/>
          </a:xfrm>
        </p:spPr>
        <p:txBody>
          <a:bodyPr/>
          <a:lstStyle/>
          <a:p>
            <a:r>
              <a:rPr lang="en-US" dirty="0"/>
              <a:t>Multiplication Factor Vs. Fraction Critical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7848600" cy="4953000"/>
              </a:xfrm>
            </p:spPr>
            <p:txBody>
              <a:bodyPr/>
              <a:lstStyle/>
              <a:p>
                <a:pPr marL="230188" lvl="1" indent="-230188" eaLnBrk="0" hangingPunct="0">
                  <a:spcBef>
                    <a:spcPct val="40000"/>
                  </a:spcBef>
                  <a:buClr>
                    <a:srgbClr val="F37421"/>
                  </a:buClr>
                  <a:buFontTx/>
                  <a:buChar char="•"/>
                </a:pP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The critical mass of a water-reflected sphere of </a:t>
                </a:r>
                <a:r>
                  <a:rPr lang="en-US" altLang="ko-KR" sz="2400" dirty="0">
                    <a:solidFill>
                      <a:srgbClr val="000000"/>
                    </a:solidFill>
                    <a:latin typeface="Symbol"/>
                    <a:ea typeface="GB18030 Bitmap"/>
                    <a:cs typeface="Batang" charset="0"/>
                  </a:rPr>
                  <a:t>a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-phase </a:t>
                </a:r>
                <a:r>
                  <a:rPr lang="en-US" altLang="ko-KR" sz="2400" baseline="300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239</a:t>
                </a: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Pu metal is 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5.4 kg</a:t>
                </a:r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 marL="684213" lvl="1" indent="-227013" eaLnBrk="0" hangingPunct="0">
                  <a:lnSpc>
                    <a:spcPct val="100000"/>
                  </a:lnSpc>
                  <a:spcBef>
                    <a:spcPct val="20000"/>
                  </a:spcBef>
                  <a:buClr>
                    <a:srgbClr val="F37421"/>
                  </a:buClr>
                  <a:buFont typeface="Times New Roman" pitchFamily="18" charset="0"/>
                  <a:buChar char="–"/>
                </a:pP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A water-reflected sphere consisting of 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4.5 kg </a:t>
                </a: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of </a:t>
                </a:r>
                <a:r>
                  <a:rPr lang="en-US" altLang="ko-KR" sz="2400" dirty="0">
                    <a:solidFill>
                      <a:srgbClr val="000000"/>
                    </a:solidFill>
                    <a:latin typeface="Symbol"/>
                    <a:ea typeface="GB18030 Bitmap"/>
                    <a:cs typeface="Batang" charset="0"/>
                  </a:rPr>
                  <a:t>a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-phase </a:t>
                </a:r>
                <a:r>
                  <a:rPr lang="en-US" altLang="ko-KR" sz="2400" baseline="300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239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Pu </a:t>
                </a:r>
                <a:r>
                  <a:rPr lang="en-US" altLang="ko-KR" sz="24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metal has a fraction critical of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:</a:t>
                </a:r>
              </a:p>
              <a:p>
                <a:pPr marL="684213" lvl="1" indent="-227013" eaLnBrk="0" hangingPunct="0">
                  <a:lnSpc>
                    <a:spcPct val="100000"/>
                  </a:lnSpc>
                  <a:spcBef>
                    <a:spcPct val="20000"/>
                  </a:spcBef>
                  <a:buClr>
                    <a:srgbClr val="F37421"/>
                  </a:buClr>
                  <a:buFont typeface="Times New Roman" pitchFamily="18" charset="0"/>
                  <a:buChar char="–"/>
                </a:pPr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 marL="4572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𝑟𝑒𝑓𝑙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4.5 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5.4 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=0.83</m:t>
                      </m:r>
                    </m:oMath>
                  </m:oMathPara>
                </a14:m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 marL="457200" lvl="2" indent="0">
                  <a:lnSpc>
                    <a:spcPct val="100000"/>
                  </a:lnSpc>
                  <a:buNone/>
                </a:pPr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  <a:p>
                <a:pPr marL="171450" lvl="1" indent="0">
                  <a:buNone/>
                </a:pPr>
                <a:r>
                  <a:rPr lang="en-US" altLang="ko-KR" sz="2400" b="1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What is the </a:t>
                </a:r>
                <a:r>
                  <a:rPr lang="en-US" altLang="ko-KR" sz="2400" b="1" i="1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k</a:t>
                </a:r>
                <a:r>
                  <a:rPr lang="en-US" altLang="ko-KR" sz="2400" b="1" i="1" baseline="-250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eff</a:t>
                </a:r>
                <a:r>
                  <a:rPr lang="en-US" altLang="ko-KR" sz="2400" b="1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 of the 4.5-kg </a:t>
                </a:r>
                <a:r>
                  <a:rPr lang="en-US" altLang="ko-KR" sz="2400" b="1" baseline="30000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239</a:t>
                </a:r>
                <a:r>
                  <a:rPr lang="en-US" altLang="ko-KR" sz="2400" b="1" dirty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Pu reflected sphere</a:t>
                </a:r>
                <a:r>
                  <a:rPr lang="en-US" altLang="ko-KR" sz="2400" b="1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?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ea typeface="Batang" charset="0"/>
                    <a:cs typeface="Batang" charset="0"/>
                  </a:rPr>
                  <a:t> </a:t>
                </a:r>
                <a:endParaRPr lang="en-US" altLang="ko-KR" sz="2400" dirty="0">
                  <a:solidFill>
                    <a:srgbClr val="000000"/>
                  </a:solidFill>
                  <a:ea typeface="Batang" charset="0"/>
                  <a:cs typeface="Batang" charset="0"/>
                </a:endParaRPr>
              </a:p>
            </p:txBody>
          </p:sp>
        </mc:Choice>
        <mc:Fallback xmlns=""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7848600" cy="4953000"/>
              </a:xfrm>
              <a:blipFill>
                <a:blip r:embed="rId2"/>
                <a:stretch>
                  <a:fillRect l="-1009" t="-984" r="-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515100"/>
            <a:ext cx="831850" cy="342900"/>
          </a:xfrm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BA71914-9189-46E0-AC34-8FF6FFB9317C}"/>
                  </a:ext>
                </a:extLst>
              </p:cNvPr>
              <p:cNvSpPr/>
              <p:nvPr/>
            </p:nvSpPr>
            <p:spPr>
              <a:xfrm>
                <a:off x="2529229" y="5410200"/>
                <a:ext cx="3490571" cy="4987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𝑒𝑓𝑓</m:t>
                          </m:r>
                        </m:sub>
                      </m:sSub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0.83</m:t>
                              </m:r>
                            </m:e>
                          </m:d>
                        </m:e>
                        <m:sup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0.30</m:t>
                          </m:r>
                        </m:sup>
                      </m:sSup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=0.95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BA71914-9189-46E0-AC34-8FF6FFB931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229" y="5410200"/>
                <a:ext cx="3490571" cy="498726"/>
              </a:xfrm>
              <a:prstGeom prst="rect">
                <a:avLst/>
              </a:prstGeom>
              <a:blipFill>
                <a:blip r:embed="rId3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5103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990600"/>
            <a:ext cx="7772400" cy="1362075"/>
          </a:xfrm>
        </p:spPr>
        <p:txBody>
          <a:bodyPr/>
          <a:lstStyle/>
          <a:p>
            <a:r>
              <a:rPr lang="en-US" dirty="0"/>
              <a:t>Single unit methods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/>
          <a:lstStyle/>
          <a:p>
            <a:r>
              <a:rPr lang="en-US" b="0" dirty="0"/>
              <a:t>Fraction Critical</a:t>
            </a:r>
          </a:p>
          <a:p>
            <a:r>
              <a:rPr lang="en-US" dirty="0"/>
              <a:t>Core Density Conversion</a:t>
            </a:r>
          </a:p>
          <a:p>
            <a:r>
              <a:rPr lang="en-US" b="0" dirty="0"/>
              <a:t>Diffusion Theory (including buckling)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237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31187" cy="319424"/>
          </a:xfrm>
        </p:spPr>
        <p:txBody>
          <a:bodyPr/>
          <a:lstStyle/>
          <a:p>
            <a:r>
              <a:rPr lang="en-US" dirty="0"/>
              <a:t>Core Density Conversions – Applicability &amp; Limitations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7848600" cy="4495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rgbClr val="000000"/>
                </a:solidFill>
                <a:ea typeface="Batang" charset="0"/>
                <a:cs typeface="Batang" charset="0"/>
              </a:rPr>
              <a:t>The core density conversion method relates a critical core with a known density to an </a:t>
            </a:r>
            <a:r>
              <a:rPr lang="en-US" altLang="ko-KR" b="1" i="1" dirty="0">
                <a:solidFill>
                  <a:srgbClr val="000000"/>
                </a:solidFill>
                <a:ea typeface="Batang" charset="0"/>
                <a:cs typeface="Batang" charset="0"/>
              </a:rPr>
              <a:t>equivalent</a:t>
            </a:r>
            <a:r>
              <a:rPr lang="en-US" altLang="ko-KR" dirty="0">
                <a:solidFill>
                  <a:srgbClr val="000000"/>
                </a:solidFill>
                <a:ea typeface="Batang" charset="0"/>
                <a:cs typeface="Batang" charset="0"/>
              </a:rPr>
              <a:t> critical core with </a:t>
            </a:r>
            <a:r>
              <a:rPr lang="en-US" altLang="ko-KR" b="1" i="1" dirty="0">
                <a:solidFill>
                  <a:srgbClr val="000000"/>
                </a:solidFill>
                <a:ea typeface="Batang" charset="0"/>
                <a:cs typeface="Batang" charset="0"/>
              </a:rPr>
              <a:t>another</a:t>
            </a:r>
            <a:r>
              <a:rPr lang="en-US" altLang="ko-KR" dirty="0">
                <a:solidFill>
                  <a:srgbClr val="000000"/>
                </a:solidFill>
                <a:ea typeface="Batang" charset="0"/>
                <a:cs typeface="Batang" charset="0"/>
              </a:rPr>
              <a:t> density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rgbClr val="000000"/>
                </a:solidFill>
                <a:ea typeface="Batang" charset="0"/>
                <a:cs typeface="Batang" charset="0"/>
              </a:rPr>
              <a:t>Applicability</a:t>
            </a:r>
            <a:endParaRPr lang="en-US" altLang="ko-KR" sz="1800" dirty="0">
              <a:solidFill>
                <a:srgbClr val="000000"/>
              </a:solidFill>
              <a:ea typeface="Batang" charset="0"/>
              <a:cs typeface="Batang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800" dirty="0">
                <a:solidFill>
                  <a:srgbClr val="000000"/>
                </a:solidFill>
                <a:ea typeface="Batang" charset="0"/>
                <a:cs typeface="Batang" charset="0"/>
              </a:rPr>
              <a:t>Fissile material systems with homogeneous composition; </a:t>
            </a:r>
          </a:p>
          <a:p>
            <a:pPr lvl="1">
              <a:lnSpc>
                <a:spcPct val="100000"/>
              </a:lnSpc>
            </a:pPr>
            <a:r>
              <a:rPr lang="en-US" altLang="ko-KR" sz="1800" dirty="0">
                <a:solidFill>
                  <a:srgbClr val="000000"/>
                </a:solidFill>
                <a:ea typeface="Batang" charset="0"/>
                <a:cs typeface="Batang" charset="0"/>
              </a:rPr>
              <a:t>Density change is uniform, and</a:t>
            </a:r>
          </a:p>
          <a:p>
            <a:pPr lvl="1">
              <a:lnSpc>
                <a:spcPct val="100000"/>
              </a:lnSpc>
            </a:pPr>
            <a:r>
              <a:rPr lang="en-US" altLang="ko-KR" sz="1800" dirty="0">
                <a:solidFill>
                  <a:srgbClr val="000000"/>
                </a:solidFill>
                <a:ea typeface="Batang" charset="0"/>
                <a:cs typeface="Batang" charset="0"/>
              </a:rPr>
              <a:t>Unreflected (bare</a:t>
            </a:r>
            <a:r>
              <a:rPr lang="en-US" altLang="ko-KR" sz="1800" dirty="0" smtClean="0">
                <a:solidFill>
                  <a:srgbClr val="000000"/>
                </a:solidFill>
                <a:ea typeface="Batang" charset="0"/>
                <a:cs typeface="Batang" charset="0"/>
              </a:rPr>
              <a:t>) OR when the density </a:t>
            </a:r>
            <a:r>
              <a:rPr lang="en-US" altLang="ko-KR" sz="1800" dirty="0">
                <a:solidFill>
                  <a:srgbClr val="000000"/>
                </a:solidFill>
                <a:ea typeface="Batang" charset="0"/>
                <a:cs typeface="Batang" charset="0"/>
              </a:rPr>
              <a:t>of the core and reflector are changed by the same factor</a:t>
            </a:r>
          </a:p>
          <a:p>
            <a:pPr lvl="1">
              <a:lnSpc>
                <a:spcPct val="100000"/>
              </a:lnSpc>
            </a:pPr>
            <a:r>
              <a:rPr lang="en-US" altLang="ko-KR" sz="1800" b="1" dirty="0">
                <a:solidFill>
                  <a:srgbClr val="000000"/>
                </a:solidFill>
                <a:ea typeface="Batang" charset="0"/>
                <a:cs typeface="Batang" charset="0"/>
              </a:rPr>
              <a:t>EXCEPTION</a:t>
            </a:r>
            <a:r>
              <a:rPr lang="en-US" altLang="ko-KR" sz="1800" dirty="0">
                <a:solidFill>
                  <a:srgbClr val="000000"/>
                </a:solidFill>
                <a:ea typeface="Batang" charset="0"/>
                <a:cs typeface="Batang" charset="0"/>
              </a:rPr>
              <a:t>: If the system is reflected</a:t>
            </a:r>
          </a:p>
          <a:p>
            <a:pPr lvl="2">
              <a:lnSpc>
                <a:spcPct val="100000"/>
              </a:lnSpc>
            </a:pPr>
            <a:r>
              <a:rPr lang="en-US" altLang="ko-KR" sz="1800" dirty="0" smtClean="0">
                <a:solidFill>
                  <a:srgbClr val="000000"/>
                </a:solidFill>
                <a:ea typeface="Batang" charset="0"/>
                <a:cs typeface="Batang" charset="0"/>
              </a:rPr>
              <a:t>For </a:t>
            </a:r>
            <a:r>
              <a:rPr lang="en-US" altLang="ko-KR" sz="1800" dirty="0">
                <a:solidFill>
                  <a:srgbClr val="000000"/>
                </a:solidFill>
                <a:ea typeface="Batang" charset="0"/>
                <a:cs typeface="Batang" charset="0"/>
              </a:rPr>
              <a:t>water-reflected spheres where the density of the reflector is not changed (use of special exponent)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rgbClr val="000000"/>
                </a:solidFill>
                <a:ea typeface="Batang" charset="0"/>
                <a:cs typeface="Batang" charset="0"/>
              </a:rPr>
              <a:t>Limitations of the Core-Density Conversions</a:t>
            </a:r>
          </a:p>
          <a:p>
            <a:pPr lvl="1">
              <a:lnSpc>
                <a:spcPct val="100000"/>
              </a:lnSpc>
            </a:pPr>
            <a:r>
              <a:rPr lang="en-US" altLang="ko-KR" sz="1800" dirty="0">
                <a:solidFill>
                  <a:srgbClr val="000000"/>
                </a:solidFill>
                <a:ea typeface="Batang" charset="0"/>
                <a:cs typeface="Batang" charset="0"/>
              </a:rPr>
              <a:t>Not for systems that contain heterogeneities such as lumps of fuel or fuel rods in a reactor</a:t>
            </a:r>
          </a:p>
          <a:p>
            <a:pPr lvl="1">
              <a:lnSpc>
                <a:spcPct val="100000"/>
              </a:lnSpc>
            </a:pPr>
            <a:r>
              <a:rPr lang="en-US" altLang="ko-KR" sz="1800" dirty="0">
                <a:solidFill>
                  <a:srgbClr val="000000"/>
                </a:solidFill>
                <a:ea typeface="Batang" charset="0"/>
                <a:cs typeface="Batang" charset="0"/>
              </a:rPr>
              <a:t>Not for solution systems where fissile concentration is changed</a:t>
            </a:r>
          </a:p>
          <a:p>
            <a:pPr lvl="1">
              <a:lnSpc>
                <a:spcPct val="100000"/>
              </a:lnSpc>
            </a:pPr>
            <a:r>
              <a:rPr lang="en-US" altLang="ko-KR" sz="1800" dirty="0">
                <a:solidFill>
                  <a:srgbClr val="000000"/>
                </a:solidFill>
                <a:ea typeface="Batang" charset="0"/>
                <a:cs typeface="Batang" charset="0"/>
              </a:rPr>
              <a:t>The core-density relationships presented here will not work if the </a:t>
            </a:r>
            <a:r>
              <a:rPr lang="en-US" altLang="ko-KR" sz="1800" dirty="0" smtClean="0">
                <a:solidFill>
                  <a:srgbClr val="000000"/>
                </a:solidFill>
                <a:ea typeface="Batang" charset="0"/>
                <a:cs typeface="Batang" charset="0"/>
              </a:rPr>
              <a:t>density </a:t>
            </a:r>
            <a:r>
              <a:rPr lang="en-US" altLang="ko-KR" sz="1800" dirty="0">
                <a:solidFill>
                  <a:srgbClr val="000000"/>
                </a:solidFill>
                <a:ea typeface="Batang" charset="0"/>
                <a:cs typeface="Batang" charset="0"/>
              </a:rPr>
              <a:t>changes are not uniform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515100"/>
            <a:ext cx="831850" cy="342900"/>
          </a:xfrm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509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848600" cy="44958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Basis for the Method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ea typeface="Batang" charset="0"/>
                <a:cs typeface="Batang" charset="0"/>
              </a:rPr>
              <a:t>If the linear dimension of an assembly is scaled inversely with a change in density, any neutron path from one region to another will scale in the same way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rgbClr val="000000"/>
                </a:solidFill>
                <a:ea typeface="Batang" charset="0"/>
                <a:cs typeface="Batang" charset="0"/>
              </a:rPr>
              <a:t>If the materials of that system remain unchanged, then there is no overall change with the neutron interactions in that system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  <a:ea typeface="Batang" charset="0"/>
                <a:cs typeface="Batang" charset="0"/>
              </a:rPr>
              <a:t>Even though the dimensions of the system change, the relative number of neutrons that leak out of the system, that are absorbed, or that scatter remains the same</a:t>
            </a:r>
          </a:p>
          <a:p>
            <a:pPr lvl="2">
              <a:lnSpc>
                <a:spcPct val="100000"/>
              </a:lnSpc>
            </a:pPr>
            <a:r>
              <a:rPr lang="en-US" sz="1800" dirty="0">
                <a:solidFill>
                  <a:srgbClr val="000000"/>
                </a:solidFill>
                <a:ea typeface="Batang" charset="0"/>
                <a:cs typeface="Batang" charset="0"/>
              </a:rPr>
              <a:t>The number and type of interactions will not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515100"/>
            <a:ext cx="831850" cy="342900"/>
          </a:xfrm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28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533400"/>
            <a:ext cx="8231187" cy="31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22857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3663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3663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3663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3663"/>
                </a:solidFill>
                <a:latin typeface="Arial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3663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3663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3663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3663"/>
                </a:solidFill>
                <a:latin typeface="Arial" pitchFamily="34" charset="0"/>
              </a:defRPr>
            </a:lvl9pPr>
          </a:lstStyle>
          <a:p>
            <a:r>
              <a:rPr lang="en-US" kern="0" dirty="0"/>
              <a:t>Core Density Conversions – Applicability &amp; Limitations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30751" y="4114800"/>
            <a:ext cx="3727449" cy="2190750"/>
            <a:chOff x="5257800" y="4419600"/>
            <a:chExt cx="3727449" cy="2190750"/>
          </a:xfrm>
        </p:grpSpPr>
        <p:grpSp>
          <p:nvGrpSpPr>
            <p:cNvPr id="7" name="Group 6"/>
            <p:cNvGrpSpPr/>
            <p:nvPr/>
          </p:nvGrpSpPr>
          <p:grpSpPr>
            <a:xfrm>
              <a:off x="5257800" y="5410200"/>
              <a:ext cx="1066800" cy="1200150"/>
              <a:chOff x="1230610" y="896725"/>
              <a:chExt cx="2450973" cy="3246715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1230610" y="896725"/>
                <a:ext cx="2450973" cy="3246715"/>
              </a:xfrm>
              <a:custGeom>
                <a:avLst/>
                <a:gdLst>
                  <a:gd name="connsiteX0" fmla="*/ 100885 w 2450973"/>
                  <a:gd name="connsiteY0" fmla="*/ 579149 h 3246715"/>
                  <a:gd name="connsiteX1" fmla="*/ 325474 w 2450973"/>
                  <a:gd name="connsiteY1" fmla="*/ 170075 h 3246715"/>
                  <a:gd name="connsiteX2" fmla="*/ 943095 w 2450973"/>
                  <a:gd name="connsiteY2" fmla="*/ 1633 h 3246715"/>
                  <a:gd name="connsiteX3" fmla="*/ 1721137 w 2450973"/>
                  <a:gd name="connsiteY3" fmla="*/ 258307 h 3246715"/>
                  <a:gd name="connsiteX4" fmla="*/ 2274590 w 2450973"/>
                  <a:gd name="connsiteY4" fmla="*/ 891970 h 3246715"/>
                  <a:gd name="connsiteX5" fmla="*/ 2426990 w 2450973"/>
                  <a:gd name="connsiteY5" fmla="*/ 1926686 h 3246715"/>
                  <a:gd name="connsiteX6" fmla="*/ 1833432 w 2450973"/>
                  <a:gd name="connsiteY6" fmla="*/ 2448054 h 3246715"/>
                  <a:gd name="connsiteX7" fmla="*/ 1464464 w 2450973"/>
                  <a:gd name="connsiteY7" fmla="*/ 3041612 h 3246715"/>
                  <a:gd name="connsiteX8" fmla="*/ 790695 w 2450973"/>
                  <a:gd name="connsiteY8" fmla="*/ 3218075 h 3246715"/>
                  <a:gd name="connsiteX9" fmla="*/ 173074 w 2450973"/>
                  <a:gd name="connsiteY9" fmla="*/ 2504201 h 3246715"/>
                  <a:gd name="connsiteX10" fmla="*/ 229222 w 2450973"/>
                  <a:gd name="connsiteY10" fmla="*/ 1525633 h 3246715"/>
                  <a:gd name="connsiteX11" fmla="*/ 4632 w 2450973"/>
                  <a:gd name="connsiteY11" fmla="*/ 1156664 h 3246715"/>
                  <a:gd name="connsiteX12" fmla="*/ 100885 w 2450973"/>
                  <a:gd name="connsiteY12" fmla="*/ 579149 h 3246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50973" h="3246715">
                    <a:moveTo>
                      <a:pt x="100885" y="579149"/>
                    </a:moveTo>
                    <a:cubicBezTo>
                      <a:pt x="154359" y="414718"/>
                      <a:pt x="185106" y="266328"/>
                      <a:pt x="325474" y="170075"/>
                    </a:cubicBezTo>
                    <a:cubicBezTo>
                      <a:pt x="465842" y="73822"/>
                      <a:pt x="710485" y="-13072"/>
                      <a:pt x="943095" y="1633"/>
                    </a:cubicBezTo>
                    <a:cubicBezTo>
                      <a:pt x="1175705" y="16338"/>
                      <a:pt x="1499221" y="109917"/>
                      <a:pt x="1721137" y="258307"/>
                    </a:cubicBezTo>
                    <a:cubicBezTo>
                      <a:pt x="1943053" y="406696"/>
                      <a:pt x="2156948" y="613907"/>
                      <a:pt x="2274590" y="891970"/>
                    </a:cubicBezTo>
                    <a:cubicBezTo>
                      <a:pt x="2392232" y="1170033"/>
                      <a:pt x="2500516" y="1667339"/>
                      <a:pt x="2426990" y="1926686"/>
                    </a:cubicBezTo>
                    <a:cubicBezTo>
                      <a:pt x="2353464" y="2186033"/>
                      <a:pt x="1993853" y="2262233"/>
                      <a:pt x="1833432" y="2448054"/>
                    </a:cubicBezTo>
                    <a:cubicBezTo>
                      <a:pt x="1673011" y="2633875"/>
                      <a:pt x="1638253" y="2913275"/>
                      <a:pt x="1464464" y="3041612"/>
                    </a:cubicBezTo>
                    <a:cubicBezTo>
                      <a:pt x="1290675" y="3169949"/>
                      <a:pt x="1005927" y="3307643"/>
                      <a:pt x="790695" y="3218075"/>
                    </a:cubicBezTo>
                    <a:cubicBezTo>
                      <a:pt x="575463" y="3128507"/>
                      <a:pt x="266653" y="2786275"/>
                      <a:pt x="173074" y="2504201"/>
                    </a:cubicBezTo>
                    <a:cubicBezTo>
                      <a:pt x="79495" y="2222127"/>
                      <a:pt x="257296" y="1750222"/>
                      <a:pt x="229222" y="1525633"/>
                    </a:cubicBezTo>
                    <a:cubicBezTo>
                      <a:pt x="201148" y="1301044"/>
                      <a:pt x="27358" y="1318422"/>
                      <a:pt x="4632" y="1156664"/>
                    </a:cubicBezTo>
                    <a:cubicBezTo>
                      <a:pt x="-18094" y="994906"/>
                      <a:pt x="47411" y="743580"/>
                      <a:pt x="100885" y="579149"/>
                    </a:cubicBez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676400" y="1495425"/>
                <a:ext cx="95250" cy="666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1724025" y="1524000"/>
                <a:ext cx="1047750" cy="1143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/>
              <p:cNvSpPr/>
              <p:nvPr/>
            </p:nvSpPr>
            <p:spPr>
              <a:xfrm>
                <a:off x="2762250" y="2676525"/>
                <a:ext cx="95250" cy="666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457325" y="1257300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121254" y="4419600"/>
              <a:ext cx="1863995" cy="2187043"/>
              <a:chOff x="1230610" y="896725"/>
              <a:chExt cx="2450973" cy="3246715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1230610" y="896725"/>
                <a:ext cx="2450973" cy="3246715"/>
              </a:xfrm>
              <a:custGeom>
                <a:avLst/>
                <a:gdLst>
                  <a:gd name="connsiteX0" fmla="*/ 100885 w 2450973"/>
                  <a:gd name="connsiteY0" fmla="*/ 579149 h 3246715"/>
                  <a:gd name="connsiteX1" fmla="*/ 325474 w 2450973"/>
                  <a:gd name="connsiteY1" fmla="*/ 170075 h 3246715"/>
                  <a:gd name="connsiteX2" fmla="*/ 943095 w 2450973"/>
                  <a:gd name="connsiteY2" fmla="*/ 1633 h 3246715"/>
                  <a:gd name="connsiteX3" fmla="*/ 1721137 w 2450973"/>
                  <a:gd name="connsiteY3" fmla="*/ 258307 h 3246715"/>
                  <a:gd name="connsiteX4" fmla="*/ 2274590 w 2450973"/>
                  <a:gd name="connsiteY4" fmla="*/ 891970 h 3246715"/>
                  <a:gd name="connsiteX5" fmla="*/ 2426990 w 2450973"/>
                  <a:gd name="connsiteY5" fmla="*/ 1926686 h 3246715"/>
                  <a:gd name="connsiteX6" fmla="*/ 1833432 w 2450973"/>
                  <a:gd name="connsiteY6" fmla="*/ 2448054 h 3246715"/>
                  <a:gd name="connsiteX7" fmla="*/ 1464464 w 2450973"/>
                  <a:gd name="connsiteY7" fmla="*/ 3041612 h 3246715"/>
                  <a:gd name="connsiteX8" fmla="*/ 790695 w 2450973"/>
                  <a:gd name="connsiteY8" fmla="*/ 3218075 h 3246715"/>
                  <a:gd name="connsiteX9" fmla="*/ 173074 w 2450973"/>
                  <a:gd name="connsiteY9" fmla="*/ 2504201 h 3246715"/>
                  <a:gd name="connsiteX10" fmla="*/ 229222 w 2450973"/>
                  <a:gd name="connsiteY10" fmla="*/ 1525633 h 3246715"/>
                  <a:gd name="connsiteX11" fmla="*/ 4632 w 2450973"/>
                  <a:gd name="connsiteY11" fmla="*/ 1156664 h 3246715"/>
                  <a:gd name="connsiteX12" fmla="*/ 100885 w 2450973"/>
                  <a:gd name="connsiteY12" fmla="*/ 579149 h 3246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50973" h="3246715">
                    <a:moveTo>
                      <a:pt x="100885" y="579149"/>
                    </a:moveTo>
                    <a:cubicBezTo>
                      <a:pt x="154359" y="414718"/>
                      <a:pt x="185106" y="266328"/>
                      <a:pt x="325474" y="170075"/>
                    </a:cubicBezTo>
                    <a:cubicBezTo>
                      <a:pt x="465842" y="73822"/>
                      <a:pt x="710485" y="-13072"/>
                      <a:pt x="943095" y="1633"/>
                    </a:cubicBezTo>
                    <a:cubicBezTo>
                      <a:pt x="1175705" y="16338"/>
                      <a:pt x="1499221" y="109917"/>
                      <a:pt x="1721137" y="258307"/>
                    </a:cubicBezTo>
                    <a:cubicBezTo>
                      <a:pt x="1943053" y="406696"/>
                      <a:pt x="2156948" y="613907"/>
                      <a:pt x="2274590" y="891970"/>
                    </a:cubicBezTo>
                    <a:cubicBezTo>
                      <a:pt x="2392232" y="1170033"/>
                      <a:pt x="2500516" y="1667339"/>
                      <a:pt x="2426990" y="1926686"/>
                    </a:cubicBezTo>
                    <a:cubicBezTo>
                      <a:pt x="2353464" y="2186033"/>
                      <a:pt x="1993853" y="2262233"/>
                      <a:pt x="1833432" y="2448054"/>
                    </a:cubicBezTo>
                    <a:cubicBezTo>
                      <a:pt x="1673011" y="2633875"/>
                      <a:pt x="1638253" y="2913275"/>
                      <a:pt x="1464464" y="3041612"/>
                    </a:cubicBezTo>
                    <a:cubicBezTo>
                      <a:pt x="1290675" y="3169949"/>
                      <a:pt x="1005927" y="3307643"/>
                      <a:pt x="790695" y="3218075"/>
                    </a:cubicBezTo>
                    <a:cubicBezTo>
                      <a:pt x="575463" y="3128507"/>
                      <a:pt x="266653" y="2786275"/>
                      <a:pt x="173074" y="2504201"/>
                    </a:cubicBezTo>
                    <a:cubicBezTo>
                      <a:pt x="79495" y="2222127"/>
                      <a:pt x="257296" y="1750222"/>
                      <a:pt x="229222" y="1525633"/>
                    </a:cubicBezTo>
                    <a:cubicBezTo>
                      <a:pt x="201148" y="1301044"/>
                      <a:pt x="27358" y="1318422"/>
                      <a:pt x="4632" y="1156664"/>
                    </a:cubicBezTo>
                    <a:cubicBezTo>
                      <a:pt x="-18094" y="994906"/>
                      <a:pt x="47411" y="743580"/>
                      <a:pt x="100885" y="579149"/>
                    </a:cubicBez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76400" y="1495425"/>
                <a:ext cx="95250" cy="666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1724025" y="1524000"/>
                <a:ext cx="1047750" cy="1143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2762250" y="2676525"/>
                <a:ext cx="95250" cy="666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465158" y="1377434"/>
                <a:ext cx="306493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</a:t>
                </a:r>
              </a:p>
            </p:txBody>
          </p:sp>
        </p:grpSp>
        <p:sp>
          <p:nvSpPr>
            <p:cNvPr id="2" name="Right Arrow 1"/>
            <p:cNvSpPr/>
            <p:nvPr/>
          </p:nvSpPr>
          <p:spPr bwMode="auto">
            <a:xfrm>
              <a:off x="6400800" y="5729144"/>
              <a:ext cx="720455" cy="33544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6111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577516"/>
            <a:ext cx="8231187" cy="732508"/>
          </a:xfrm>
        </p:spPr>
        <p:txBody>
          <a:bodyPr/>
          <a:lstStyle/>
          <a:p>
            <a:r>
              <a:rPr lang="en-US" dirty="0"/>
              <a:t>Core Density Conversions – Dimensional and Mass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524000"/>
            <a:ext cx="4241237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Fundamental Form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1800" dirty="0">
                <a:solidFill>
                  <a:srgbClr val="000000"/>
                </a:solidFill>
                <a:ea typeface="Batang" charset="0"/>
                <a:cs typeface="Batang" charset="0"/>
              </a:rPr>
              <a:t>x is the linear dimension</a:t>
            </a:r>
          </a:p>
          <a:p>
            <a:pPr lvl="1"/>
            <a:r>
              <a:rPr lang="el-GR" sz="1800" dirty="0">
                <a:solidFill>
                  <a:srgbClr val="000000"/>
                </a:solidFill>
                <a:ea typeface="Batang" charset="0"/>
                <a:cs typeface="Batang" charset="0"/>
              </a:rPr>
              <a:t>ρ</a:t>
            </a:r>
            <a:r>
              <a:rPr lang="en-US" sz="1800" dirty="0">
                <a:solidFill>
                  <a:srgbClr val="000000"/>
                </a:solidFill>
                <a:ea typeface="Batang" charset="0"/>
                <a:cs typeface="Batang" charset="0"/>
              </a:rPr>
              <a:t> is the density</a:t>
            </a: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REMINDER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valid for unreflected systems or reflected where the reflector density change is the same as that of the core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705600"/>
            <a:ext cx="457200" cy="152400"/>
          </a:xfrm>
          <a:prstGeom prst="rect">
            <a:avLst/>
          </a:prstGeom>
        </p:spPr>
        <p:txBody>
          <a:bodyPr/>
          <a:lstStyle/>
          <a:p>
            <a:fld id="{675658CD-8464-4987-906E-006271C3A4BE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90600" y="1901225"/>
                <a:ext cx="2283317" cy="994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901225"/>
                <a:ext cx="2283317" cy="9943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4114800" y="1600200"/>
            <a:ext cx="4267200" cy="2800350"/>
            <a:chOff x="3886200" y="3733800"/>
            <a:chExt cx="3727449" cy="2190750"/>
          </a:xfrm>
        </p:grpSpPr>
        <p:grpSp>
          <p:nvGrpSpPr>
            <p:cNvPr id="6" name="Group 5"/>
            <p:cNvGrpSpPr/>
            <p:nvPr/>
          </p:nvGrpSpPr>
          <p:grpSpPr>
            <a:xfrm>
              <a:off x="3886200" y="3733800"/>
              <a:ext cx="3727449" cy="2190750"/>
              <a:chOff x="5257800" y="4419600"/>
              <a:chExt cx="3727449" cy="219075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257800" y="5410200"/>
                <a:ext cx="1066800" cy="1200150"/>
                <a:chOff x="1230610" y="896725"/>
                <a:chExt cx="2450973" cy="3246715"/>
              </a:xfrm>
            </p:grpSpPr>
            <p:sp>
              <p:nvSpPr>
                <p:cNvPr id="15" name="Freeform 14"/>
                <p:cNvSpPr/>
                <p:nvPr/>
              </p:nvSpPr>
              <p:spPr>
                <a:xfrm>
                  <a:off x="1230610" y="896725"/>
                  <a:ext cx="2450973" cy="3246715"/>
                </a:xfrm>
                <a:custGeom>
                  <a:avLst/>
                  <a:gdLst>
                    <a:gd name="connsiteX0" fmla="*/ 100885 w 2450973"/>
                    <a:gd name="connsiteY0" fmla="*/ 579149 h 3246715"/>
                    <a:gd name="connsiteX1" fmla="*/ 325474 w 2450973"/>
                    <a:gd name="connsiteY1" fmla="*/ 170075 h 3246715"/>
                    <a:gd name="connsiteX2" fmla="*/ 943095 w 2450973"/>
                    <a:gd name="connsiteY2" fmla="*/ 1633 h 3246715"/>
                    <a:gd name="connsiteX3" fmla="*/ 1721137 w 2450973"/>
                    <a:gd name="connsiteY3" fmla="*/ 258307 h 3246715"/>
                    <a:gd name="connsiteX4" fmla="*/ 2274590 w 2450973"/>
                    <a:gd name="connsiteY4" fmla="*/ 891970 h 3246715"/>
                    <a:gd name="connsiteX5" fmla="*/ 2426990 w 2450973"/>
                    <a:gd name="connsiteY5" fmla="*/ 1926686 h 3246715"/>
                    <a:gd name="connsiteX6" fmla="*/ 1833432 w 2450973"/>
                    <a:gd name="connsiteY6" fmla="*/ 2448054 h 3246715"/>
                    <a:gd name="connsiteX7" fmla="*/ 1464464 w 2450973"/>
                    <a:gd name="connsiteY7" fmla="*/ 3041612 h 3246715"/>
                    <a:gd name="connsiteX8" fmla="*/ 790695 w 2450973"/>
                    <a:gd name="connsiteY8" fmla="*/ 3218075 h 3246715"/>
                    <a:gd name="connsiteX9" fmla="*/ 173074 w 2450973"/>
                    <a:gd name="connsiteY9" fmla="*/ 2504201 h 3246715"/>
                    <a:gd name="connsiteX10" fmla="*/ 229222 w 2450973"/>
                    <a:gd name="connsiteY10" fmla="*/ 1525633 h 3246715"/>
                    <a:gd name="connsiteX11" fmla="*/ 4632 w 2450973"/>
                    <a:gd name="connsiteY11" fmla="*/ 1156664 h 3246715"/>
                    <a:gd name="connsiteX12" fmla="*/ 100885 w 2450973"/>
                    <a:gd name="connsiteY12" fmla="*/ 579149 h 3246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50973" h="3246715">
                      <a:moveTo>
                        <a:pt x="100885" y="579149"/>
                      </a:moveTo>
                      <a:cubicBezTo>
                        <a:pt x="154359" y="414718"/>
                        <a:pt x="185106" y="266328"/>
                        <a:pt x="325474" y="170075"/>
                      </a:cubicBezTo>
                      <a:cubicBezTo>
                        <a:pt x="465842" y="73822"/>
                        <a:pt x="710485" y="-13072"/>
                        <a:pt x="943095" y="1633"/>
                      </a:cubicBezTo>
                      <a:cubicBezTo>
                        <a:pt x="1175705" y="16338"/>
                        <a:pt x="1499221" y="109917"/>
                        <a:pt x="1721137" y="258307"/>
                      </a:cubicBezTo>
                      <a:cubicBezTo>
                        <a:pt x="1943053" y="406696"/>
                        <a:pt x="2156948" y="613907"/>
                        <a:pt x="2274590" y="891970"/>
                      </a:cubicBezTo>
                      <a:cubicBezTo>
                        <a:pt x="2392232" y="1170033"/>
                        <a:pt x="2500516" y="1667339"/>
                        <a:pt x="2426990" y="1926686"/>
                      </a:cubicBezTo>
                      <a:cubicBezTo>
                        <a:pt x="2353464" y="2186033"/>
                        <a:pt x="1993853" y="2262233"/>
                        <a:pt x="1833432" y="2448054"/>
                      </a:cubicBezTo>
                      <a:cubicBezTo>
                        <a:pt x="1673011" y="2633875"/>
                        <a:pt x="1638253" y="2913275"/>
                        <a:pt x="1464464" y="3041612"/>
                      </a:cubicBezTo>
                      <a:cubicBezTo>
                        <a:pt x="1290675" y="3169949"/>
                        <a:pt x="1005927" y="3307643"/>
                        <a:pt x="790695" y="3218075"/>
                      </a:cubicBezTo>
                      <a:cubicBezTo>
                        <a:pt x="575463" y="3128507"/>
                        <a:pt x="266653" y="2786275"/>
                        <a:pt x="173074" y="2504201"/>
                      </a:cubicBezTo>
                      <a:cubicBezTo>
                        <a:pt x="79495" y="2222127"/>
                        <a:pt x="257296" y="1750222"/>
                        <a:pt x="229222" y="1525633"/>
                      </a:cubicBezTo>
                      <a:cubicBezTo>
                        <a:pt x="201148" y="1301044"/>
                        <a:pt x="27358" y="1318422"/>
                        <a:pt x="4632" y="1156664"/>
                      </a:cubicBezTo>
                      <a:cubicBezTo>
                        <a:pt x="-18094" y="994906"/>
                        <a:pt x="47411" y="743580"/>
                        <a:pt x="100885" y="579149"/>
                      </a:cubicBezTo>
                      <a:close/>
                    </a:path>
                  </a:pathLst>
                </a:custGeom>
                <a:solidFill>
                  <a:schemeClr val="accent1">
                    <a:alpha val="2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1676400" y="1495425"/>
                  <a:ext cx="95250" cy="6667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1724025" y="1524000"/>
                  <a:ext cx="1047750" cy="11430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Oval 17"/>
                <p:cNvSpPr/>
                <p:nvPr/>
              </p:nvSpPr>
              <p:spPr>
                <a:xfrm>
                  <a:off x="2762250" y="2676525"/>
                  <a:ext cx="95250" cy="6667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7121254" y="4419600"/>
                <a:ext cx="1863995" cy="2187043"/>
                <a:chOff x="1230610" y="896725"/>
                <a:chExt cx="2450973" cy="3246715"/>
              </a:xfrm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1230610" y="896725"/>
                  <a:ext cx="2450973" cy="3246715"/>
                </a:xfrm>
                <a:custGeom>
                  <a:avLst/>
                  <a:gdLst>
                    <a:gd name="connsiteX0" fmla="*/ 100885 w 2450973"/>
                    <a:gd name="connsiteY0" fmla="*/ 579149 h 3246715"/>
                    <a:gd name="connsiteX1" fmla="*/ 325474 w 2450973"/>
                    <a:gd name="connsiteY1" fmla="*/ 170075 h 3246715"/>
                    <a:gd name="connsiteX2" fmla="*/ 943095 w 2450973"/>
                    <a:gd name="connsiteY2" fmla="*/ 1633 h 3246715"/>
                    <a:gd name="connsiteX3" fmla="*/ 1721137 w 2450973"/>
                    <a:gd name="connsiteY3" fmla="*/ 258307 h 3246715"/>
                    <a:gd name="connsiteX4" fmla="*/ 2274590 w 2450973"/>
                    <a:gd name="connsiteY4" fmla="*/ 891970 h 3246715"/>
                    <a:gd name="connsiteX5" fmla="*/ 2426990 w 2450973"/>
                    <a:gd name="connsiteY5" fmla="*/ 1926686 h 3246715"/>
                    <a:gd name="connsiteX6" fmla="*/ 1833432 w 2450973"/>
                    <a:gd name="connsiteY6" fmla="*/ 2448054 h 3246715"/>
                    <a:gd name="connsiteX7" fmla="*/ 1464464 w 2450973"/>
                    <a:gd name="connsiteY7" fmla="*/ 3041612 h 3246715"/>
                    <a:gd name="connsiteX8" fmla="*/ 790695 w 2450973"/>
                    <a:gd name="connsiteY8" fmla="*/ 3218075 h 3246715"/>
                    <a:gd name="connsiteX9" fmla="*/ 173074 w 2450973"/>
                    <a:gd name="connsiteY9" fmla="*/ 2504201 h 3246715"/>
                    <a:gd name="connsiteX10" fmla="*/ 229222 w 2450973"/>
                    <a:gd name="connsiteY10" fmla="*/ 1525633 h 3246715"/>
                    <a:gd name="connsiteX11" fmla="*/ 4632 w 2450973"/>
                    <a:gd name="connsiteY11" fmla="*/ 1156664 h 3246715"/>
                    <a:gd name="connsiteX12" fmla="*/ 100885 w 2450973"/>
                    <a:gd name="connsiteY12" fmla="*/ 579149 h 3246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50973" h="3246715">
                      <a:moveTo>
                        <a:pt x="100885" y="579149"/>
                      </a:moveTo>
                      <a:cubicBezTo>
                        <a:pt x="154359" y="414718"/>
                        <a:pt x="185106" y="266328"/>
                        <a:pt x="325474" y="170075"/>
                      </a:cubicBezTo>
                      <a:cubicBezTo>
                        <a:pt x="465842" y="73822"/>
                        <a:pt x="710485" y="-13072"/>
                        <a:pt x="943095" y="1633"/>
                      </a:cubicBezTo>
                      <a:cubicBezTo>
                        <a:pt x="1175705" y="16338"/>
                        <a:pt x="1499221" y="109917"/>
                        <a:pt x="1721137" y="258307"/>
                      </a:cubicBezTo>
                      <a:cubicBezTo>
                        <a:pt x="1943053" y="406696"/>
                        <a:pt x="2156948" y="613907"/>
                        <a:pt x="2274590" y="891970"/>
                      </a:cubicBezTo>
                      <a:cubicBezTo>
                        <a:pt x="2392232" y="1170033"/>
                        <a:pt x="2500516" y="1667339"/>
                        <a:pt x="2426990" y="1926686"/>
                      </a:cubicBezTo>
                      <a:cubicBezTo>
                        <a:pt x="2353464" y="2186033"/>
                        <a:pt x="1993853" y="2262233"/>
                        <a:pt x="1833432" y="2448054"/>
                      </a:cubicBezTo>
                      <a:cubicBezTo>
                        <a:pt x="1673011" y="2633875"/>
                        <a:pt x="1638253" y="2913275"/>
                        <a:pt x="1464464" y="3041612"/>
                      </a:cubicBezTo>
                      <a:cubicBezTo>
                        <a:pt x="1290675" y="3169949"/>
                        <a:pt x="1005927" y="3307643"/>
                        <a:pt x="790695" y="3218075"/>
                      </a:cubicBezTo>
                      <a:cubicBezTo>
                        <a:pt x="575463" y="3128507"/>
                        <a:pt x="266653" y="2786275"/>
                        <a:pt x="173074" y="2504201"/>
                      </a:cubicBezTo>
                      <a:cubicBezTo>
                        <a:pt x="79495" y="2222127"/>
                        <a:pt x="257296" y="1750222"/>
                        <a:pt x="229222" y="1525633"/>
                      </a:cubicBezTo>
                      <a:cubicBezTo>
                        <a:pt x="201148" y="1301044"/>
                        <a:pt x="27358" y="1318422"/>
                        <a:pt x="4632" y="1156664"/>
                      </a:cubicBezTo>
                      <a:cubicBezTo>
                        <a:pt x="-18094" y="994906"/>
                        <a:pt x="47411" y="743580"/>
                        <a:pt x="100885" y="579149"/>
                      </a:cubicBezTo>
                      <a:close/>
                    </a:path>
                  </a:pathLst>
                </a:custGeom>
                <a:solidFill>
                  <a:schemeClr val="accent1">
                    <a:alpha val="2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1676400" y="1495425"/>
                  <a:ext cx="95250" cy="6667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1724025" y="1524000"/>
                  <a:ext cx="1047750" cy="11430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Oval 12"/>
                <p:cNvSpPr/>
                <p:nvPr/>
              </p:nvSpPr>
              <p:spPr>
                <a:xfrm>
                  <a:off x="2762250" y="2676525"/>
                  <a:ext cx="95250" cy="6667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" name="Right Arrow 8"/>
              <p:cNvSpPr/>
              <p:nvPr/>
            </p:nvSpPr>
            <p:spPr bwMode="auto">
              <a:xfrm>
                <a:off x="6400800" y="5729144"/>
                <a:ext cx="720455" cy="335440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493054" y="418653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endParaRPr lang="en-US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67200" y="4800600"/>
              <a:ext cx="385346" cy="361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574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60643"/>
            <a:ext cx="8231187" cy="366254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Learning Objectives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1600"/>
            <a:ext cx="8153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dirty="0">
                <a:solidFill>
                  <a:srgbClr val="000000"/>
                </a:solidFill>
                <a:latin typeface="+mj-lt"/>
                <a:ea typeface="Batang" charset="0"/>
                <a:cs typeface="Batang" charset="0"/>
              </a:rPr>
              <a:t>Learn some of the hand calculation methods discussed in the Hand Calculation Primer, LA-14244-M</a:t>
            </a:r>
          </a:p>
          <a:p>
            <a:pPr lvl="1">
              <a:lnSpc>
                <a:spcPct val="90000"/>
              </a:lnSpc>
            </a:pPr>
            <a:r>
              <a:rPr lang="en-US" altLang="ko-KR" dirty="0">
                <a:solidFill>
                  <a:srgbClr val="000000"/>
                </a:solidFill>
                <a:latin typeface="+mj-lt"/>
                <a:ea typeface="Batang" charset="0"/>
                <a:cs typeface="Batang" charset="0"/>
              </a:rPr>
              <a:t>Available on the web</a:t>
            </a:r>
          </a:p>
          <a:p>
            <a:pPr>
              <a:lnSpc>
                <a:spcPct val="90000"/>
              </a:lnSpc>
            </a:pPr>
            <a:r>
              <a:rPr lang="en-US" altLang="ko-KR" dirty="0">
                <a:solidFill>
                  <a:srgbClr val="000000"/>
                </a:solidFill>
                <a:latin typeface="+mj-lt"/>
                <a:ea typeface="Batang" charset="0"/>
                <a:cs typeface="Batang" charset="0"/>
              </a:rPr>
              <a:t>Hand calculations methods are </a:t>
            </a:r>
            <a:r>
              <a:rPr lang="en-US" altLang="ko-KR" dirty="0">
                <a:solidFill>
                  <a:srgbClr val="000000"/>
                </a:solidFill>
                <a:ea typeface="Batang" charset="0"/>
                <a:cs typeface="Batang" charset="0"/>
              </a:rPr>
              <a:t>required training for Nuclear Criticality Safety (NCS) engineers per </a:t>
            </a:r>
            <a:r>
              <a:rPr lang="en-US" altLang="ko-KR" i="1" dirty="0">
                <a:solidFill>
                  <a:srgbClr val="000000"/>
                </a:solidFill>
                <a:ea typeface="Batang" charset="0"/>
                <a:cs typeface="Batang" charset="0"/>
              </a:rPr>
              <a:t>ANSI/ANS-8.26-2007, §7.2 “Methods”</a:t>
            </a:r>
            <a:endParaRPr lang="en-US" altLang="ko-KR" dirty="0">
              <a:solidFill>
                <a:srgbClr val="000000"/>
              </a:solidFill>
              <a:latin typeface="+mj-lt"/>
              <a:ea typeface="Batang" charset="0"/>
              <a:cs typeface="Batang" charset="0"/>
            </a:endParaRPr>
          </a:p>
          <a:p>
            <a:pPr>
              <a:lnSpc>
                <a:spcPct val="90000"/>
              </a:lnSpc>
            </a:pPr>
            <a:r>
              <a:rPr lang="en-US" altLang="ko-KR" dirty="0">
                <a:solidFill>
                  <a:srgbClr val="000000"/>
                </a:solidFill>
                <a:latin typeface="+mj-lt"/>
                <a:ea typeface="Batang" charset="0"/>
                <a:cs typeface="Batang" charset="0"/>
              </a:rPr>
              <a:t>Hand calculations to be discussed here:</a:t>
            </a:r>
          </a:p>
          <a:p>
            <a:pPr lvl="1">
              <a:lnSpc>
                <a:spcPct val="90000"/>
              </a:lnSpc>
            </a:pPr>
            <a:r>
              <a:rPr lang="en-US" altLang="ko-KR" dirty="0">
                <a:solidFill>
                  <a:srgbClr val="000000"/>
                </a:solidFill>
                <a:latin typeface="+mj-lt"/>
                <a:ea typeface="Batang" charset="0"/>
                <a:cs typeface="Batang" charset="0"/>
              </a:rPr>
              <a:t>Single Unit Methods</a:t>
            </a:r>
          </a:p>
          <a:p>
            <a:pPr lvl="2">
              <a:lnSpc>
                <a:spcPct val="90000"/>
              </a:lnSpc>
            </a:pPr>
            <a:r>
              <a:rPr lang="en-US" altLang="ko-KR" sz="1800" dirty="0">
                <a:solidFill>
                  <a:srgbClr val="000000"/>
                </a:solidFill>
                <a:latin typeface="+mj-lt"/>
                <a:ea typeface="Batang" charset="0"/>
                <a:cs typeface="Batang" charset="0"/>
              </a:rPr>
              <a:t>Fraction Critical</a:t>
            </a:r>
          </a:p>
          <a:p>
            <a:pPr lvl="2">
              <a:lnSpc>
                <a:spcPct val="90000"/>
              </a:lnSpc>
            </a:pPr>
            <a:r>
              <a:rPr lang="en-US" altLang="ko-KR" sz="1800" dirty="0">
                <a:solidFill>
                  <a:srgbClr val="000000"/>
                </a:solidFill>
                <a:latin typeface="+mj-lt"/>
                <a:ea typeface="Batang" charset="0"/>
                <a:cs typeface="Batang" charset="0"/>
              </a:rPr>
              <a:t>Core density conversions</a:t>
            </a:r>
          </a:p>
          <a:p>
            <a:pPr lvl="2">
              <a:lnSpc>
                <a:spcPct val="90000"/>
              </a:lnSpc>
            </a:pPr>
            <a:r>
              <a:rPr lang="en-US" altLang="ko-KR" sz="1800" dirty="0">
                <a:solidFill>
                  <a:srgbClr val="000000"/>
                </a:solidFill>
                <a:latin typeface="+mj-lt"/>
                <a:ea typeface="Batang" charset="0"/>
                <a:cs typeface="Batang" charset="0"/>
              </a:rPr>
              <a:t>Diffusion Theory (Buckling) </a:t>
            </a:r>
          </a:p>
          <a:p>
            <a:pPr lvl="1">
              <a:lnSpc>
                <a:spcPct val="90000"/>
              </a:lnSpc>
            </a:pPr>
            <a:r>
              <a:rPr lang="en-US" altLang="ko-KR" dirty="0">
                <a:solidFill>
                  <a:srgbClr val="000000"/>
                </a:solidFill>
                <a:latin typeface="+mj-lt"/>
                <a:ea typeface="Batang" charset="0"/>
                <a:cs typeface="Batang" charset="0"/>
              </a:rPr>
              <a:t>Array Methods</a:t>
            </a:r>
          </a:p>
          <a:p>
            <a:pPr lvl="2">
              <a:lnSpc>
                <a:spcPct val="90000"/>
              </a:lnSpc>
            </a:pPr>
            <a:r>
              <a:rPr lang="en-US" altLang="ko-KR" sz="1800" dirty="0">
                <a:solidFill>
                  <a:srgbClr val="000000"/>
                </a:solidFill>
                <a:latin typeface="+mj-lt"/>
                <a:ea typeface="Batang" charset="0"/>
                <a:cs typeface="Batang" charset="0"/>
              </a:rPr>
              <a:t>Surface density</a:t>
            </a:r>
          </a:p>
          <a:p>
            <a:pPr lvl="2">
              <a:lnSpc>
                <a:spcPct val="90000"/>
              </a:lnSpc>
            </a:pPr>
            <a:r>
              <a:rPr lang="en-US" altLang="ko-KR" sz="1800" dirty="0">
                <a:solidFill>
                  <a:srgbClr val="000000"/>
                </a:solidFill>
                <a:latin typeface="+mj-lt"/>
                <a:ea typeface="Batang" charset="0"/>
                <a:cs typeface="Batang" charset="0"/>
              </a:rPr>
              <a:t>Density analog</a:t>
            </a:r>
          </a:p>
          <a:p>
            <a:pPr lvl="2">
              <a:lnSpc>
                <a:spcPct val="90000"/>
              </a:lnSpc>
            </a:pPr>
            <a:r>
              <a:rPr lang="en-US" altLang="ko-KR" sz="1800" dirty="0">
                <a:solidFill>
                  <a:srgbClr val="000000"/>
                </a:solidFill>
                <a:latin typeface="+mj-lt"/>
                <a:ea typeface="Batang" charset="0"/>
                <a:cs typeface="Batang" charset="0"/>
              </a:rPr>
              <a:t>Limiting surface density</a:t>
            </a:r>
          </a:p>
          <a:p>
            <a:pPr lvl="2">
              <a:lnSpc>
                <a:spcPct val="90000"/>
              </a:lnSpc>
            </a:pPr>
            <a:r>
              <a:rPr lang="en-US" altLang="ko-KR" sz="1800" dirty="0">
                <a:solidFill>
                  <a:srgbClr val="000000"/>
                </a:solidFill>
                <a:latin typeface="+mj-lt"/>
                <a:ea typeface="Batang" charset="0"/>
                <a:cs typeface="Batang" charset="0"/>
              </a:rPr>
              <a:t>Solid angle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515100"/>
            <a:ext cx="831850" cy="342900"/>
          </a:xfrm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469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577516"/>
            <a:ext cx="8231187" cy="732508"/>
          </a:xfrm>
        </p:spPr>
        <p:txBody>
          <a:bodyPr/>
          <a:lstStyle/>
          <a:p>
            <a:r>
              <a:rPr lang="en-US" dirty="0"/>
              <a:t>Core Density Conversions – Dimensional and Mass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447800"/>
            <a:ext cx="8231187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Spherical Geometry</a:t>
            </a:r>
          </a:p>
          <a:p>
            <a:pPr lvl="1"/>
            <a:r>
              <a:rPr lang="en-US" dirty="0"/>
              <a:t>Fundamental formula raised to the third power: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Volume is proportional to r</a:t>
            </a:r>
            <a:r>
              <a:rPr lang="en-US" baseline="30000" dirty="0"/>
              <a:t>3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Volume is equal to mass divided by density: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705600"/>
            <a:ext cx="457200" cy="152400"/>
          </a:xfrm>
          <a:prstGeom prst="rect">
            <a:avLst/>
          </a:prstGeom>
        </p:spPr>
        <p:txBody>
          <a:bodyPr/>
          <a:lstStyle/>
          <a:p>
            <a:fld id="{675658CD-8464-4987-906E-006271C3A4BE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46690" y="2133600"/>
                <a:ext cx="2377510" cy="995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90" y="2133600"/>
                <a:ext cx="2377510" cy="99514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2000" y="3505200"/>
                <a:ext cx="2274341" cy="995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505200"/>
                <a:ext cx="2274341" cy="9951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76157" y="4876800"/>
                <a:ext cx="2829043" cy="1094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57" y="4876800"/>
                <a:ext cx="2829043" cy="10943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715000" y="35007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o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6324600" y="3576856"/>
            <a:ext cx="457200" cy="23314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77200" y="36576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953000" y="3081207"/>
            <a:ext cx="1265472" cy="1185993"/>
            <a:chOff x="2456096" y="3778341"/>
            <a:chExt cx="2314576" cy="2209865"/>
          </a:xfrm>
        </p:grpSpPr>
        <p:sp>
          <p:nvSpPr>
            <p:cNvPr id="22" name="Oval 21"/>
            <p:cNvSpPr/>
            <p:nvPr/>
          </p:nvSpPr>
          <p:spPr>
            <a:xfrm>
              <a:off x="2456096" y="3778341"/>
              <a:ext cx="2314576" cy="2209865"/>
            </a:xfrm>
            <a:prstGeom prst="ellipse">
              <a:avLst/>
            </a:prstGeom>
            <a:solidFill>
              <a:schemeClr val="accent1">
                <a:alpha val="3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Arrow Connector 22"/>
            <p:cNvCxnSpPr>
              <a:stCxn id="25" idx="4"/>
              <a:endCxn id="24" idx="1"/>
            </p:cNvCxnSpPr>
            <p:nvPr/>
          </p:nvCxnSpPr>
          <p:spPr>
            <a:xfrm>
              <a:off x="3637196" y="4919729"/>
              <a:ext cx="747374" cy="7050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4370621" y="5615054"/>
              <a:ext cx="95250" cy="666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3589571" y="4853054"/>
              <a:ext cx="95250" cy="666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810141" y="2738736"/>
            <a:ext cx="1952859" cy="1905000"/>
            <a:chOff x="2456096" y="3778341"/>
            <a:chExt cx="2314576" cy="2209865"/>
          </a:xfrm>
        </p:grpSpPr>
        <p:sp>
          <p:nvSpPr>
            <p:cNvPr id="27" name="Oval 26"/>
            <p:cNvSpPr/>
            <p:nvPr/>
          </p:nvSpPr>
          <p:spPr>
            <a:xfrm>
              <a:off x="2456096" y="3778341"/>
              <a:ext cx="2314576" cy="2209865"/>
            </a:xfrm>
            <a:prstGeom prst="ellipse">
              <a:avLst/>
            </a:prstGeom>
            <a:solidFill>
              <a:schemeClr val="accent1">
                <a:alpha val="3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8" name="Straight Arrow Connector 27"/>
            <p:cNvCxnSpPr>
              <a:stCxn id="30" idx="4"/>
              <a:endCxn id="29" idx="1"/>
            </p:cNvCxnSpPr>
            <p:nvPr/>
          </p:nvCxnSpPr>
          <p:spPr>
            <a:xfrm>
              <a:off x="3637196" y="4919729"/>
              <a:ext cx="747374" cy="7050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4370621" y="5615054"/>
              <a:ext cx="95250" cy="666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3589571" y="4853054"/>
              <a:ext cx="95250" cy="666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81620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577516"/>
            <a:ext cx="8231187" cy="732508"/>
          </a:xfrm>
        </p:spPr>
        <p:txBody>
          <a:bodyPr/>
          <a:lstStyle/>
          <a:p>
            <a:r>
              <a:rPr lang="en-US" dirty="0"/>
              <a:t>Core Density Conversions – Dimensional and Mass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447800"/>
            <a:ext cx="8231187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Spherical Geometry, cont’d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/>
              <a:t>Simplified to most useful form: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705600"/>
            <a:ext cx="457200" cy="152400"/>
          </a:xfrm>
          <a:prstGeom prst="rect">
            <a:avLst/>
          </a:prstGeom>
        </p:spPr>
        <p:txBody>
          <a:bodyPr/>
          <a:lstStyle/>
          <a:p>
            <a:fld id="{675658CD-8464-4987-906E-006271C3A4BE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5800" y="2657912"/>
                <a:ext cx="3396507" cy="995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657912"/>
                <a:ext cx="3396507" cy="99514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19492" y="3653056"/>
                <a:ext cx="2380908" cy="995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92" y="3653056"/>
                <a:ext cx="2380908" cy="9951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314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52400"/>
            <a:ext cx="8231187" cy="732508"/>
          </a:xfrm>
        </p:spPr>
        <p:txBody>
          <a:bodyPr/>
          <a:lstStyle/>
          <a:p>
            <a:r>
              <a:rPr lang="en-US" dirty="0"/>
              <a:t>Core Density Conversions – Dimensional and Mass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105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Infinite Cylindrical Geometry</a:t>
            </a:r>
          </a:p>
          <a:p>
            <a:pPr lvl="1"/>
            <a:r>
              <a:rPr lang="en-US" dirty="0"/>
              <a:t>Fundamental formula squared: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Cross-sectional area is proportional to r2: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Area is equal to mass</a:t>
            </a:r>
            <a:r>
              <a:rPr lang="en-US" u="sng" dirty="0"/>
              <a:t> per unit length </a:t>
            </a:r>
            <a:r>
              <a:rPr lang="en-US" dirty="0"/>
              <a:t>divided by density: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705600"/>
            <a:ext cx="457200" cy="152400"/>
          </a:xfrm>
          <a:prstGeom prst="rect">
            <a:avLst/>
          </a:prstGeom>
        </p:spPr>
        <p:txBody>
          <a:bodyPr/>
          <a:lstStyle/>
          <a:p>
            <a:fld id="{675658CD-8464-4987-906E-006271C3A4BE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0490" y="1676400"/>
                <a:ext cx="2377510" cy="995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90" y="1676400"/>
                <a:ext cx="2377510" cy="99514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9600" y="2971800"/>
                <a:ext cx="2318391" cy="995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971800"/>
                <a:ext cx="2318391" cy="9951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7200" y="4495800"/>
                <a:ext cx="2206373" cy="863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  <m:r>
                                    <a:rPr lang="en-US" b="0" i="1" baseline="-2500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95800"/>
                <a:ext cx="2206373" cy="863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5562600" y="914400"/>
            <a:ext cx="3200400" cy="3609975"/>
            <a:chOff x="5562600" y="914400"/>
            <a:chExt cx="3200400" cy="3609975"/>
          </a:xfrm>
        </p:grpSpPr>
        <p:grpSp>
          <p:nvGrpSpPr>
            <p:cNvPr id="8" name="Group 7"/>
            <p:cNvGrpSpPr/>
            <p:nvPr/>
          </p:nvGrpSpPr>
          <p:grpSpPr>
            <a:xfrm>
              <a:off x="5562600" y="1171575"/>
              <a:ext cx="962025" cy="2543175"/>
              <a:chOff x="5895975" y="1257300"/>
              <a:chExt cx="2257425" cy="387667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895975" y="1257300"/>
                <a:ext cx="2257425" cy="3876675"/>
                <a:chOff x="5895975" y="1257300"/>
                <a:chExt cx="1190625" cy="2428875"/>
              </a:xfrm>
            </p:grpSpPr>
            <p:sp>
              <p:nvSpPr>
                <p:cNvPr id="13" name="Can 12"/>
                <p:cNvSpPr/>
                <p:nvPr/>
              </p:nvSpPr>
              <p:spPr>
                <a:xfrm>
                  <a:off x="5895975" y="1257300"/>
                  <a:ext cx="1190625" cy="2428875"/>
                </a:xfrm>
                <a:prstGeom prst="can">
                  <a:avLst/>
                </a:prstGeom>
                <a:solidFill>
                  <a:schemeClr val="accent1">
                    <a:alpha val="31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5895975" y="2253382"/>
                  <a:ext cx="1190625" cy="266700"/>
                </a:xfrm>
                <a:prstGeom prst="ellipse">
                  <a:avLst/>
                </a:prstGeom>
                <a:solidFill>
                  <a:schemeClr val="accent1">
                    <a:alpha val="49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" name="Oval 9"/>
              <p:cNvSpPr/>
              <p:nvPr/>
            </p:nvSpPr>
            <p:spPr>
              <a:xfrm>
                <a:off x="6943725" y="3040912"/>
                <a:ext cx="95250" cy="666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734300" y="3183787"/>
                <a:ext cx="95250" cy="666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2" name="Straight Arrow Connector 11"/>
              <p:cNvCxnSpPr>
                <a:stCxn id="10" idx="0"/>
                <a:endCxn id="11" idx="1"/>
              </p:cNvCxnSpPr>
              <p:nvPr/>
            </p:nvCxnSpPr>
            <p:spPr>
              <a:xfrm>
                <a:off x="6991350" y="3040912"/>
                <a:ext cx="756899" cy="15263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7363986" y="914400"/>
              <a:ext cx="1399014" cy="3609975"/>
              <a:chOff x="5895975" y="1257300"/>
              <a:chExt cx="2257425" cy="387667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895975" y="1257300"/>
                <a:ext cx="2257425" cy="3876675"/>
                <a:chOff x="5895975" y="1257300"/>
                <a:chExt cx="1190625" cy="2428875"/>
              </a:xfrm>
            </p:grpSpPr>
            <p:sp>
              <p:nvSpPr>
                <p:cNvPr id="20" name="Can 19"/>
                <p:cNvSpPr/>
                <p:nvPr/>
              </p:nvSpPr>
              <p:spPr>
                <a:xfrm>
                  <a:off x="5895975" y="1257300"/>
                  <a:ext cx="1190625" cy="2428875"/>
                </a:xfrm>
                <a:prstGeom prst="can">
                  <a:avLst/>
                </a:prstGeom>
                <a:solidFill>
                  <a:schemeClr val="accent1">
                    <a:alpha val="31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5895975" y="2253382"/>
                  <a:ext cx="1190625" cy="266700"/>
                </a:xfrm>
                <a:prstGeom prst="ellipse">
                  <a:avLst/>
                </a:prstGeom>
                <a:solidFill>
                  <a:schemeClr val="accent1">
                    <a:alpha val="49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7" name="Oval 16"/>
              <p:cNvSpPr/>
              <p:nvPr/>
            </p:nvSpPr>
            <p:spPr>
              <a:xfrm>
                <a:off x="6943725" y="3040912"/>
                <a:ext cx="95250" cy="666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734300" y="3183787"/>
                <a:ext cx="95250" cy="666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9" name="Straight Arrow Connector 18"/>
              <p:cNvCxnSpPr>
                <a:stCxn id="17" idx="0"/>
                <a:endCxn id="18" idx="1"/>
              </p:cNvCxnSpPr>
              <p:nvPr/>
            </p:nvCxnSpPr>
            <p:spPr>
              <a:xfrm>
                <a:off x="6991350" y="3040912"/>
                <a:ext cx="756899" cy="15263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6079531" y="205167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o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56603" y="2295920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24" name="Right Arrow 23"/>
            <p:cNvSpPr/>
            <p:nvPr/>
          </p:nvSpPr>
          <p:spPr bwMode="auto">
            <a:xfrm>
              <a:off x="6705600" y="2543175"/>
              <a:ext cx="457200" cy="23314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9144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577516"/>
            <a:ext cx="8231187" cy="732508"/>
          </a:xfrm>
        </p:spPr>
        <p:txBody>
          <a:bodyPr/>
          <a:lstStyle/>
          <a:p>
            <a:r>
              <a:rPr lang="en-US" dirty="0"/>
              <a:t>Core Density Conversions – Dimensional and Mass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447800"/>
            <a:ext cx="8231187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Infinite Cylindrical Geometry, cont’d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/>
              <a:t>Simplified to most useful form: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705600"/>
            <a:ext cx="457200" cy="152400"/>
          </a:xfrm>
          <a:prstGeom prst="rect">
            <a:avLst/>
          </a:prstGeom>
        </p:spPr>
        <p:txBody>
          <a:bodyPr/>
          <a:lstStyle/>
          <a:p>
            <a:fld id="{675658CD-8464-4987-906E-006271C3A4BE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7200" y="2654906"/>
                <a:ext cx="2657074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654906"/>
                <a:ext cx="2657074" cy="7693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9600" y="3577625"/>
                <a:ext cx="1821716" cy="768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577625"/>
                <a:ext cx="1821716" cy="768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333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81000"/>
            <a:ext cx="8231187" cy="732508"/>
          </a:xfrm>
        </p:spPr>
        <p:txBody>
          <a:bodyPr/>
          <a:lstStyle/>
          <a:p>
            <a:r>
              <a:rPr lang="en-US" dirty="0"/>
              <a:t>Core Density Conversions – Dimensional and Mass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447800"/>
            <a:ext cx="8231187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Infinite Slab Geometry</a:t>
            </a:r>
          </a:p>
          <a:p>
            <a:pPr lvl="1"/>
            <a:r>
              <a:rPr lang="en-US" dirty="0"/>
              <a:t>Fundamental Form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Thickness is equal to mass </a:t>
            </a:r>
            <a:r>
              <a:rPr lang="en-US" u="sng" dirty="0"/>
              <a:t>per unit area </a:t>
            </a:r>
            <a:r>
              <a:rPr lang="en-US" dirty="0"/>
              <a:t>divided by density: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Simplified to most useful form: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705600"/>
            <a:ext cx="457200" cy="152400"/>
          </a:xfrm>
          <a:prstGeom prst="rect">
            <a:avLst/>
          </a:prstGeom>
        </p:spPr>
        <p:txBody>
          <a:bodyPr/>
          <a:lstStyle/>
          <a:p>
            <a:fld id="{675658CD-8464-4987-906E-006271C3A4BE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400" y="2133600"/>
                <a:ext cx="2376163" cy="994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133600"/>
                <a:ext cx="2376163" cy="9943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36253" y="3505200"/>
                <a:ext cx="2158283" cy="863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̈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̈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  <m:r>
                                    <a:rPr lang="en-US" b="0" i="1" baseline="-2500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53" y="3505200"/>
                <a:ext cx="2158283" cy="863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19805" y="4800600"/>
                <a:ext cx="3553088" cy="768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̈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̈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×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𝑢𝑛𝑖𝑡𝑦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05" y="4800600"/>
                <a:ext cx="3553088" cy="768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105517" y="478536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Mass per unit area is sometimes referred to as areal density</a:t>
            </a:r>
          </a:p>
        </p:txBody>
      </p:sp>
    </p:spTree>
    <p:extLst>
      <p:ext uri="{BB962C8B-B14F-4D97-AF65-F5344CB8AC3E}">
        <p14:creationId xmlns:p14="http://schemas.microsoft.com/office/powerpoint/2010/main" val="1643308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693" y="838200"/>
            <a:ext cx="8458200" cy="48768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sz="1800" b="1" dirty="0">
                <a:solidFill>
                  <a:srgbClr val="000000"/>
                </a:solidFill>
                <a:ea typeface="Batang" charset="0"/>
                <a:cs typeface="Batang" charset="0"/>
              </a:rPr>
              <a:t>Spherical Geometry</a:t>
            </a:r>
          </a:p>
          <a:p>
            <a:pPr lvl="1">
              <a:lnSpc>
                <a:spcPct val="100000"/>
              </a:lnSpc>
            </a:pPr>
            <a:r>
              <a:rPr lang="en-US" altLang="ko-KR" dirty="0">
                <a:solidFill>
                  <a:schemeClr val="tx1"/>
                </a:solidFill>
              </a:rPr>
              <a:t>The following relationship can be used to determine the critical mass (m</a:t>
            </a:r>
            <a:r>
              <a:rPr lang="en-US" altLang="ko-KR" baseline="-25000" dirty="0">
                <a:solidFill>
                  <a:schemeClr val="tx1"/>
                </a:solidFill>
              </a:rPr>
              <a:t>c</a:t>
            </a:r>
            <a:r>
              <a:rPr lang="en-US" altLang="ko-KR" dirty="0">
                <a:solidFill>
                  <a:schemeClr val="tx1"/>
                </a:solidFill>
              </a:rPr>
              <a:t>) for a reflected system when the reflector density remains constant</a:t>
            </a:r>
          </a:p>
          <a:p>
            <a:pPr lvl="1">
              <a:lnSpc>
                <a:spcPct val="100000"/>
              </a:lnSpc>
            </a:pPr>
            <a:endParaRPr lang="en-US" altLang="ko-KR" sz="1600" dirty="0">
              <a:solidFill>
                <a:srgbClr val="000000"/>
              </a:solidFill>
              <a:ea typeface="Batang" charset="0"/>
              <a:cs typeface="Batang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ko-KR" dirty="0">
              <a:solidFill>
                <a:srgbClr val="000000"/>
              </a:solidFill>
              <a:ea typeface="Batang" charset="0"/>
              <a:cs typeface="Batang" charset="0"/>
            </a:endParaRPr>
          </a:p>
          <a:p>
            <a:pPr lvl="2"/>
            <a:r>
              <a:rPr lang="en-US" altLang="ko-KR" sz="1600" dirty="0">
                <a:solidFill>
                  <a:schemeClr val="tx1"/>
                </a:solidFill>
              </a:rPr>
              <a:t>The exponent “s” is a look up value </a:t>
            </a:r>
          </a:p>
          <a:p>
            <a:pPr lvl="2"/>
            <a:r>
              <a:rPr lang="en-US" altLang="ko-KR" sz="1600" dirty="0">
                <a:solidFill>
                  <a:schemeClr val="tx1"/>
                </a:solidFill>
              </a:rPr>
              <a:t>Exponent is denoted as “n” in some sources</a:t>
            </a:r>
          </a:p>
          <a:p>
            <a:pPr marL="457200" lvl="2" indent="0">
              <a:buNone/>
            </a:pPr>
            <a:endParaRPr lang="en-US" altLang="ko-KR" sz="1600" dirty="0"/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s (or n) is approximately constant over the range 0.5 ≤ </a:t>
            </a:r>
            <a:r>
              <a:rPr lang="el-GR" altLang="ko-KR" dirty="0">
                <a:solidFill>
                  <a:schemeClr val="tx1"/>
                </a:solidFill>
              </a:rPr>
              <a:t>ρ</a:t>
            </a:r>
            <a:r>
              <a:rPr lang="en-US" altLang="ko-KR" dirty="0">
                <a:solidFill>
                  <a:schemeClr val="tx1"/>
                </a:solidFill>
              </a:rPr>
              <a:t>/</a:t>
            </a:r>
            <a:r>
              <a:rPr lang="el-GR" altLang="ko-KR" dirty="0">
                <a:solidFill>
                  <a:schemeClr val="tx1"/>
                </a:solidFill>
              </a:rPr>
              <a:t>ρ</a:t>
            </a:r>
            <a:r>
              <a:rPr lang="en-US" altLang="ko-KR" baseline="-25000" dirty="0">
                <a:solidFill>
                  <a:schemeClr val="tx1"/>
                </a:solidFill>
              </a:rPr>
              <a:t>o</a:t>
            </a:r>
            <a:r>
              <a:rPr lang="en-US" altLang="ko-KR" dirty="0">
                <a:solidFill>
                  <a:schemeClr val="tx1"/>
                </a:solidFill>
              </a:rPr>
              <a:t> ≤1.0</a:t>
            </a:r>
          </a:p>
          <a:p>
            <a:pPr lvl="2">
              <a:lnSpc>
                <a:spcPct val="100000"/>
              </a:lnSpc>
            </a:pPr>
            <a:r>
              <a:rPr lang="en-US" altLang="ko-KR" sz="1600" dirty="0">
                <a:solidFill>
                  <a:schemeClr val="tx1"/>
                </a:solidFill>
              </a:rPr>
              <a:t>For reflected systems approaching infinite dimensions, the </a:t>
            </a:r>
            <a:r>
              <a:rPr lang="en-US" altLang="ko-KR" sz="1600" dirty="0" smtClean="0">
                <a:solidFill>
                  <a:schemeClr val="tx1"/>
                </a:solidFill>
              </a:rPr>
              <a:t>exponent </a:t>
            </a:r>
            <a:r>
              <a:rPr lang="en-US" altLang="ko-KR" sz="1600" dirty="0">
                <a:solidFill>
                  <a:schemeClr val="tx1"/>
                </a:solidFill>
              </a:rPr>
              <a:t>approaches a value of 2 (the difference between a bare and reflected system has no particular meaning when infinitely large)</a:t>
            </a:r>
          </a:p>
          <a:p>
            <a:pPr lvl="2"/>
            <a:r>
              <a:rPr lang="en-US" altLang="ko-KR" sz="1600" dirty="0">
                <a:solidFill>
                  <a:schemeClr val="tx1"/>
                </a:solidFill>
              </a:rPr>
              <a:t>For reflected systems of small dimensions, </a:t>
            </a:r>
            <a:r>
              <a:rPr lang="en-US" altLang="ko-KR" sz="1600" dirty="0" smtClean="0">
                <a:solidFill>
                  <a:schemeClr val="tx1"/>
                </a:solidFill>
              </a:rPr>
              <a:t>the exponent </a:t>
            </a:r>
            <a:r>
              <a:rPr lang="en-US" altLang="ko-KR" sz="1600" dirty="0">
                <a:solidFill>
                  <a:schemeClr val="tx1"/>
                </a:solidFill>
              </a:rPr>
              <a:t>has a value of ~1.5 (small, unmoderated, cores)</a:t>
            </a:r>
          </a:p>
          <a:p>
            <a:pPr lvl="2"/>
            <a:endParaRPr lang="en-US" altLang="ko-KR" sz="1600" dirty="0">
              <a:solidFill>
                <a:schemeClr val="tx1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43693" y="-76200"/>
            <a:ext cx="8231187" cy="732508"/>
          </a:xfrm>
        </p:spPr>
        <p:txBody>
          <a:bodyPr/>
          <a:lstStyle/>
          <a:p>
            <a:r>
              <a:rPr lang="en-US" dirty="0"/>
              <a:t>Core Density Conversions for Reflected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515100"/>
            <a:ext cx="831850" cy="342900"/>
          </a:xfrm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35</a:t>
            </a:fld>
            <a:endParaRPr lang="en-US" dirty="0"/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>
            <p:extLst/>
          </p:nvPr>
        </p:nvGraphicFramePr>
        <p:xfrm>
          <a:off x="1143000" y="1708150"/>
          <a:ext cx="15240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Equation" r:id="rId4" imgW="1663700" imgH="876300" progId="Equation.3">
                  <p:embed/>
                </p:oleObj>
              </mc:Choice>
              <mc:Fallback>
                <p:oleObj name="Equation" r:id="rId4" imgW="1663700" imgH="876300" progId="Equation.3">
                  <p:embed/>
                  <p:pic>
                    <p:nvPicPr>
                      <p:cNvPr id="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08150"/>
                        <a:ext cx="1524000" cy="80645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5161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848600" cy="495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cs typeface="Times New Roman" charset="0"/>
              </a:rPr>
              <a:t>LA-3366</a:t>
            </a:r>
          </a:p>
          <a:p>
            <a:pPr>
              <a:lnSpc>
                <a:spcPct val="100000"/>
              </a:lnSpc>
            </a:pPr>
            <a:endParaRPr lang="en-US" altLang="ko-KR" sz="2400" dirty="0">
              <a:solidFill>
                <a:srgbClr val="000000"/>
              </a:solidFill>
              <a:ea typeface="Batang" charset="0"/>
              <a:cs typeface="Times New Roman" charset="0"/>
            </a:endParaRPr>
          </a:p>
          <a:p>
            <a:pPr>
              <a:lnSpc>
                <a:spcPct val="100000"/>
              </a:lnSpc>
            </a:pPr>
            <a:endParaRPr lang="en-US" altLang="ko-KR" sz="2400" dirty="0">
              <a:solidFill>
                <a:srgbClr val="000000"/>
              </a:solidFill>
              <a:ea typeface="Batang" charset="0"/>
              <a:cs typeface="Times New Roman" charset="0"/>
            </a:endParaRPr>
          </a:p>
          <a:p>
            <a:pPr>
              <a:lnSpc>
                <a:spcPct val="100000"/>
              </a:lnSpc>
            </a:pPr>
            <a:endParaRPr lang="en-US" altLang="ko-KR" sz="2400" dirty="0">
              <a:solidFill>
                <a:srgbClr val="000000"/>
              </a:solidFill>
              <a:ea typeface="Batang" charset="0"/>
              <a:cs typeface="Times New Roman" charset="0"/>
            </a:endParaRPr>
          </a:p>
          <a:p>
            <a:pPr>
              <a:lnSpc>
                <a:spcPct val="100000"/>
              </a:lnSpc>
            </a:pPr>
            <a:endParaRPr lang="en-US" altLang="ko-KR" sz="2400" dirty="0">
              <a:solidFill>
                <a:srgbClr val="000000"/>
              </a:solidFill>
              <a:ea typeface="Batang" charset="0"/>
              <a:cs typeface="Times New Roman" charset="0"/>
            </a:endParaRPr>
          </a:p>
          <a:p>
            <a:pPr>
              <a:lnSpc>
                <a:spcPct val="100000"/>
              </a:lnSpc>
            </a:pPr>
            <a:endParaRPr lang="en-US" altLang="ko-KR" sz="2400" dirty="0">
              <a:solidFill>
                <a:srgbClr val="000000"/>
              </a:solidFill>
              <a:ea typeface="Batang" charset="0"/>
              <a:cs typeface="Times New Roman" charset="0"/>
            </a:endParaRPr>
          </a:p>
          <a:p>
            <a:pPr>
              <a:lnSpc>
                <a:spcPct val="100000"/>
              </a:lnSpc>
            </a:pPr>
            <a:endParaRPr lang="en-US" altLang="ko-KR" sz="2400" dirty="0">
              <a:solidFill>
                <a:srgbClr val="000000"/>
              </a:solidFill>
              <a:ea typeface="Batang" charset="0"/>
              <a:cs typeface="Times New Roman" charset="0"/>
            </a:endParaRPr>
          </a:p>
          <a:p>
            <a:pPr>
              <a:lnSpc>
                <a:spcPct val="100000"/>
              </a:lnSpc>
            </a:pPr>
            <a:endParaRPr lang="en-US" altLang="ko-KR" sz="2400" dirty="0">
              <a:solidFill>
                <a:srgbClr val="000000"/>
              </a:solidFill>
              <a:ea typeface="Batang" charset="0"/>
              <a:cs typeface="Times New Roman" charset="0"/>
            </a:endParaRPr>
          </a:p>
          <a:p>
            <a:pPr lvl="1">
              <a:lnSpc>
                <a:spcPct val="100000"/>
              </a:lnSpc>
            </a:pPr>
            <a:endParaRPr lang="en-US" altLang="ko-KR" dirty="0">
              <a:solidFill>
                <a:srgbClr val="000000"/>
              </a:solidFill>
              <a:ea typeface="Batang" charset="0"/>
              <a:cs typeface="Batang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dirty="0">
                <a:solidFill>
                  <a:srgbClr val="000000"/>
                </a:solidFill>
                <a:ea typeface="Batang" charset="0"/>
                <a:cs typeface="Batang" charset="0"/>
              </a:rPr>
              <a:t>Figure 15 shows values of s for water-reflected spheres</a:t>
            </a:r>
            <a:endParaRPr lang="en-US" sz="2400" dirty="0">
              <a:cs typeface="Times New Roman" charset="0"/>
            </a:endParaRPr>
          </a:p>
        </p:txBody>
      </p:sp>
      <p:pic>
        <p:nvPicPr>
          <p:cNvPr id="3" name="Picture 2" descr="Screen shot 2013-01-04 at 11.22.30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59979"/>
            <a:ext cx="5715000" cy="5336021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0"/>
            <a:ext cx="8231187" cy="732508"/>
          </a:xfrm>
        </p:spPr>
        <p:txBody>
          <a:bodyPr/>
          <a:lstStyle/>
          <a:p>
            <a:r>
              <a:rPr lang="en-US" dirty="0"/>
              <a:t>Core Density Conversions for Reflected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515100"/>
            <a:ext cx="831850" cy="342900"/>
          </a:xfrm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53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Density Conversions – Example 1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The bare spherical critical mass of </a:t>
            </a:r>
            <a:r>
              <a:rPr lang="en-US" altLang="ko-KR" sz="2400" dirty="0">
                <a:solidFill>
                  <a:srgbClr val="000000"/>
                </a:solidFill>
                <a:latin typeface="Symbol"/>
                <a:ea typeface="GB18030 Bitmap"/>
                <a:cs typeface="Batang" charset="0"/>
              </a:rPr>
              <a:t>a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-phase </a:t>
            </a:r>
            <a:r>
              <a:rPr lang="en-US" altLang="ko-KR" sz="2400" baseline="30000" dirty="0">
                <a:solidFill>
                  <a:srgbClr val="000000"/>
                </a:solidFill>
                <a:ea typeface="Batang" charset="0"/>
                <a:cs typeface="Batang" charset="0"/>
              </a:rPr>
              <a:t>239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Pu metal (</a:t>
            </a:r>
            <a:r>
              <a:rPr lang="en-US" altLang="ko-KR" sz="2400" i="1" dirty="0">
                <a:solidFill>
                  <a:srgbClr val="000000"/>
                </a:solidFill>
                <a:ea typeface="Batang" charset="0"/>
                <a:cs typeface="Batang" charset="0"/>
              </a:rPr>
              <a:t>density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 = 19.86 g/cm</a:t>
            </a:r>
            <a:r>
              <a:rPr lang="en-US" altLang="ko-KR" sz="2400" baseline="30000" dirty="0">
                <a:solidFill>
                  <a:srgbClr val="000000"/>
                </a:solidFill>
                <a:ea typeface="Batang" charset="0"/>
                <a:cs typeface="Batang" charset="0"/>
              </a:rPr>
              <a:t>3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) is </a:t>
            </a:r>
            <a:r>
              <a:rPr lang="en-US" altLang="ko-KR" sz="2400" dirty="0" smtClean="0">
                <a:solidFill>
                  <a:srgbClr val="000000"/>
                </a:solidFill>
                <a:ea typeface="Batang" charset="0"/>
                <a:cs typeface="Batang" charset="0"/>
              </a:rPr>
              <a:t>10,300 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g</a:t>
            </a:r>
          </a:p>
          <a:p>
            <a:pPr>
              <a:lnSpc>
                <a:spcPct val="100000"/>
              </a:lnSpc>
            </a:pP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What is the bare spherical critical mass of </a:t>
            </a:r>
            <a:r>
              <a:rPr lang="en-US" altLang="ko-KR" sz="2400" dirty="0">
                <a:solidFill>
                  <a:srgbClr val="000000"/>
                </a:solidFill>
                <a:latin typeface="Symbol"/>
                <a:ea typeface="GB18030 Bitmap"/>
                <a:cs typeface="Batang" charset="0"/>
              </a:rPr>
              <a:t>d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-phase </a:t>
            </a:r>
            <a:r>
              <a:rPr lang="en-US" altLang="ko-KR" sz="2400" baseline="30000" dirty="0">
                <a:solidFill>
                  <a:srgbClr val="000000"/>
                </a:solidFill>
                <a:ea typeface="Batang" charset="0"/>
                <a:cs typeface="Batang" charset="0"/>
              </a:rPr>
              <a:t>239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Pu metal (</a:t>
            </a:r>
            <a:r>
              <a:rPr lang="en-US" altLang="ko-KR" sz="2400" i="1" dirty="0">
                <a:solidFill>
                  <a:srgbClr val="000000"/>
                </a:solidFill>
                <a:ea typeface="Batang" charset="0"/>
                <a:cs typeface="Batang" charset="0"/>
              </a:rPr>
              <a:t>density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 = 15.76 g/cm</a:t>
            </a:r>
            <a:r>
              <a:rPr lang="en-US" altLang="ko-KR" sz="2400" baseline="30000" dirty="0">
                <a:solidFill>
                  <a:srgbClr val="000000"/>
                </a:solidFill>
                <a:ea typeface="Batang" charset="0"/>
                <a:cs typeface="Batang" charset="0"/>
              </a:rPr>
              <a:t>3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)?</a:t>
            </a:r>
          </a:p>
          <a:p>
            <a:pPr>
              <a:lnSpc>
                <a:spcPct val="100000"/>
              </a:lnSpc>
            </a:pPr>
            <a:endParaRPr lang="en-US" altLang="ko-KR" sz="2400" dirty="0">
              <a:solidFill>
                <a:srgbClr val="000000"/>
              </a:solidFill>
              <a:ea typeface="Batang" charset="0"/>
              <a:cs typeface="Batang" charset="0"/>
            </a:endParaRPr>
          </a:p>
          <a:p>
            <a:pPr>
              <a:lnSpc>
                <a:spcPct val="100000"/>
              </a:lnSpc>
            </a:pPr>
            <a:endParaRPr lang="en-US" altLang="ko-KR" sz="2400" dirty="0">
              <a:solidFill>
                <a:srgbClr val="000000"/>
              </a:solidFill>
              <a:ea typeface="Batang" charset="0"/>
              <a:cs typeface="Batang" charset="0"/>
            </a:endParaRPr>
          </a:p>
          <a:p>
            <a:pPr>
              <a:lnSpc>
                <a:spcPct val="100000"/>
              </a:lnSpc>
            </a:pPr>
            <a:endParaRPr lang="en-US" altLang="ko-KR" sz="2400" dirty="0">
              <a:solidFill>
                <a:srgbClr val="000000"/>
              </a:solidFill>
              <a:ea typeface="Batang" charset="0"/>
              <a:cs typeface="Batang" charset="0"/>
            </a:endParaRPr>
          </a:p>
          <a:p>
            <a:pPr lvl="2">
              <a:lnSpc>
                <a:spcPct val="100000"/>
              </a:lnSpc>
            </a:pPr>
            <a:endParaRPr lang="en-US" altLang="ko-KR" sz="2400" dirty="0">
              <a:solidFill>
                <a:srgbClr val="000000"/>
              </a:solidFill>
              <a:ea typeface="Batang" charset="0"/>
              <a:cs typeface="Batang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70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Density Conversions – Example 1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The bare spherical critical mass of </a:t>
            </a:r>
            <a:r>
              <a:rPr lang="en-US" altLang="ko-KR" sz="2400" dirty="0">
                <a:solidFill>
                  <a:srgbClr val="000000"/>
                </a:solidFill>
                <a:latin typeface="Symbol"/>
                <a:ea typeface="GB18030 Bitmap"/>
                <a:cs typeface="Batang" charset="0"/>
              </a:rPr>
              <a:t>a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-phase </a:t>
            </a:r>
            <a:r>
              <a:rPr lang="en-US" altLang="ko-KR" sz="2400" baseline="30000" dirty="0">
                <a:solidFill>
                  <a:srgbClr val="000000"/>
                </a:solidFill>
                <a:ea typeface="Batang" charset="0"/>
                <a:cs typeface="Batang" charset="0"/>
              </a:rPr>
              <a:t>239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Pu metal (</a:t>
            </a:r>
            <a:r>
              <a:rPr lang="en-US" altLang="ko-KR" sz="2400" i="1" dirty="0">
                <a:solidFill>
                  <a:srgbClr val="000000"/>
                </a:solidFill>
                <a:ea typeface="Batang" charset="0"/>
                <a:cs typeface="Batang" charset="0"/>
              </a:rPr>
              <a:t>density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 = 19.86 g/cm</a:t>
            </a:r>
            <a:r>
              <a:rPr lang="en-US" altLang="ko-KR" sz="2400" baseline="30000" dirty="0">
                <a:solidFill>
                  <a:srgbClr val="000000"/>
                </a:solidFill>
                <a:ea typeface="Batang" charset="0"/>
                <a:cs typeface="Batang" charset="0"/>
              </a:rPr>
              <a:t>3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) is </a:t>
            </a:r>
            <a:r>
              <a:rPr lang="en-US" altLang="ko-KR" sz="2400" dirty="0" smtClean="0">
                <a:solidFill>
                  <a:srgbClr val="000000"/>
                </a:solidFill>
                <a:ea typeface="Batang" charset="0"/>
                <a:cs typeface="Batang" charset="0"/>
              </a:rPr>
              <a:t>10,300 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g</a:t>
            </a:r>
          </a:p>
          <a:p>
            <a:pPr>
              <a:lnSpc>
                <a:spcPct val="100000"/>
              </a:lnSpc>
            </a:pP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What is the bare spherical critical mass of </a:t>
            </a:r>
            <a:r>
              <a:rPr lang="en-US" altLang="ko-KR" sz="2400" dirty="0">
                <a:solidFill>
                  <a:srgbClr val="000000"/>
                </a:solidFill>
                <a:latin typeface="Symbol"/>
                <a:ea typeface="GB18030 Bitmap"/>
                <a:cs typeface="Batang" charset="0"/>
              </a:rPr>
              <a:t>d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-phase </a:t>
            </a:r>
            <a:r>
              <a:rPr lang="en-US" altLang="ko-KR" sz="2400" baseline="30000" dirty="0">
                <a:solidFill>
                  <a:srgbClr val="000000"/>
                </a:solidFill>
                <a:ea typeface="Batang" charset="0"/>
                <a:cs typeface="Batang" charset="0"/>
              </a:rPr>
              <a:t>239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Pu metal (</a:t>
            </a:r>
            <a:r>
              <a:rPr lang="en-US" altLang="ko-KR" sz="2400" i="1" dirty="0">
                <a:solidFill>
                  <a:srgbClr val="000000"/>
                </a:solidFill>
                <a:ea typeface="Batang" charset="0"/>
                <a:cs typeface="Batang" charset="0"/>
              </a:rPr>
              <a:t>density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 = 15.76 g/cm</a:t>
            </a:r>
            <a:r>
              <a:rPr lang="en-US" altLang="ko-KR" sz="2400" baseline="30000" dirty="0">
                <a:solidFill>
                  <a:srgbClr val="000000"/>
                </a:solidFill>
                <a:ea typeface="Batang" charset="0"/>
                <a:cs typeface="Batang" charset="0"/>
              </a:rPr>
              <a:t>3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)?</a:t>
            </a:r>
          </a:p>
          <a:p>
            <a:pPr>
              <a:lnSpc>
                <a:spcPct val="100000"/>
              </a:lnSpc>
            </a:pPr>
            <a:endParaRPr lang="en-US" altLang="ko-KR" sz="2400" dirty="0">
              <a:solidFill>
                <a:srgbClr val="000000"/>
              </a:solidFill>
              <a:ea typeface="Batang" charset="0"/>
              <a:cs typeface="Batang" charset="0"/>
            </a:endParaRPr>
          </a:p>
          <a:p>
            <a:pPr>
              <a:lnSpc>
                <a:spcPct val="100000"/>
              </a:lnSpc>
            </a:pPr>
            <a:endParaRPr lang="en-US" altLang="ko-KR" sz="2400" dirty="0">
              <a:solidFill>
                <a:srgbClr val="000000"/>
              </a:solidFill>
              <a:ea typeface="Batang" charset="0"/>
              <a:cs typeface="Batang" charset="0"/>
            </a:endParaRPr>
          </a:p>
          <a:p>
            <a:pPr>
              <a:lnSpc>
                <a:spcPct val="100000"/>
              </a:lnSpc>
            </a:pPr>
            <a:endParaRPr lang="en-US" altLang="ko-KR" sz="2400" dirty="0">
              <a:solidFill>
                <a:srgbClr val="000000"/>
              </a:solidFill>
              <a:ea typeface="Batang" charset="0"/>
              <a:cs typeface="Batang" charset="0"/>
            </a:endParaRPr>
          </a:p>
          <a:p>
            <a:pPr lvl="2">
              <a:lnSpc>
                <a:spcPct val="100000"/>
              </a:lnSpc>
            </a:pPr>
            <a:endParaRPr lang="en-US" altLang="ko-KR" sz="2400" dirty="0">
              <a:solidFill>
                <a:srgbClr val="000000"/>
              </a:solidFill>
              <a:ea typeface="Batang" charset="0"/>
              <a:cs typeface="Batang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38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6600"/>
            <a:ext cx="7531100" cy="120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866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Density Conversions – Example 2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The water-reflected spherical critical mass of </a:t>
            </a:r>
            <a:r>
              <a:rPr lang="en-US" altLang="ko-KR" sz="2400" dirty="0">
                <a:solidFill>
                  <a:srgbClr val="000000"/>
                </a:solidFill>
                <a:latin typeface="Symbol"/>
                <a:ea typeface="GB18030 Bitmap"/>
                <a:cs typeface="Batang" charset="0"/>
              </a:rPr>
              <a:t>a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-phase </a:t>
            </a:r>
            <a:r>
              <a:rPr lang="en-US" altLang="ko-KR" sz="2400" baseline="30000" dirty="0">
                <a:solidFill>
                  <a:srgbClr val="000000"/>
                </a:solidFill>
                <a:ea typeface="Batang" charset="0"/>
                <a:cs typeface="Batang" charset="0"/>
              </a:rPr>
              <a:t>239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Pu metal (</a:t>
            </a:r>
            <a:r>
              <a:rPr lang="en-US" altLang="ko-KR" sz="2400" i="1" dirty="0">
                <a:solidFill>
                  <a:srgbClr val="000000"/>
                </a:solidFill>
                <a:ea typeface="Batang" charset="0"/>
                <a:cs typeface="Batang" charset="0"/>
              </a:rPr>
              <a:t>density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 = 19.86 g/cm</a:t>
            </a:r>
            <a:r>
              <a:rPr lang="en-US" altLang="ko-KR" sz="2400" baseline="30000" dirty="0">
                <a:solidFill>
                  <a:srgbClr val="000000"/>
                </a:solidFill>
                <a:ea typeface="Batang" charset="0"/>
                <a:cs typeface="Batang" charset="0"/>
              </a:rPr>
              <a:t>3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) is </a:t>
            </a:r>
            <a:r>
              <a:rPr lang="en-US" altLang="ko-KR" sz="2400" dirty="0" smtClean="0">
                <a:solidFill>
                  <a:srgbClr val="000000"/>
                </a:solidFill>
                <a:ea typeface="Batang" charset="0"/>
                <a:cs typeface="Batang" charset="0"/>
              </a:rPr>
              <a:t>5,400 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g</a:t>
            </a:r>
          </a:p>
          <a:p>
            <a:pPr>
              <a:lnSpc>
                <a:spcPct val="100000"/>
              </a:lnSpc>
            </a:pP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What is the water reflected spherical critical mass of </a:t>
            </a:r>
            <a:r>
              <a:rPr lang="en-US" altLang="ko-KR" sz="2400" dirty="0">
                <a:solidFill>
                  <a:srgbClr val="000000"/>
                </a:solidFill>
                <a:latin typeface="Symbol"/>
                <a:ea typeface="GB18030 Bitmap"/>
                <a:cs typeface="Batang" charset="0"/>
              </a:rPr>
              <a:t>d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-phase </a:t>
            </a:r>
            <a:r>
              <a:rPr lang="en-US" altLang="ko-KR" sz="2400" baseline="30000" dirty="0">
                <a:solidFill>
                  <a:srgbClr val="000000"/>
                </a:solidFill>
                <a:ea typeface="Batang" charset="0"/>
                <a:cs typeface="Batang" charset="0"/>
              </a:rPr>
              <a:t>239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Pu metal (</a:t>
            </a:r>
            <a:r>
              <a:rPr lang="en-US" altLang="ko-KR" sz="2400" i="1" dirty="0">
                <a:solidFill>
                  <a:srgbClr val="000000"/>
                </a:solidFill>
                <a:ea typeface="Batang" charset="0"/>
                <a:cs typeface="Batang" charset="0"/>
              </a:rPr>
              <a:t>density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 = 15.76 g/cm</a:t>
            </a:r>
            <a:r>
              <a:rPr lang="en-US" altLang="ko-KR" sz="2400" baseline="30000" dirty="0">
                <a:solidFill>
                  <a:srgbClr val="000000"/>
                </a:solidFill>
                <a:ea typeface="Batang" charset="0"/>
                <a:cs typeface="Batang" charset="0"/>
              </a:rPr>
              <a:t>3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)?</a:t>
            </a:r>
          </a:p>
          <a:p>
            <a:pPr>
              <a:lnSpc>
                <a:spcPct val="100000"/>
              </a:lnSpc>
            </a:pPr>
            <a:endParaRPr lang="en-US" altLang="ko-KR" sz="2400" dirty="0">
              <a:solidFill>
                <a:srgbClr val="000000"/>
              </a:solidFill>
              <a:ea typeface="Batang" charset="0"/>
              <a:cs typeface="Batang" charset="0"/>
            </a:endParaRPr>
          </a:p>
          <a:p>
            <a:pPr>
              <a:lnSpc>
                <a:spcPct val="100000"/>
              </a:lnSpc>
            </a:pPr>
            <a:endParaRPr lang="en-US" altLang="ko-KR" sz="2400" dirty="0">
              <a:solidFill>
                <a:srgbClr val="000000"/>
              </a:solidFill>
              <a:ea typeface="Batang" charset="0"/>
              <a:cs typeface="Batang" charset="0"/>
            </a:endParaRPr>
          </a:p>
          <a:p>
            <a:pPr>
              <a:lnSpc>
                <a:spcPct val="100000"/>
              </a:lnSpc>
            </a:pPr>
            <a:endParaRPr lang="en-US" altLang="ko-KR" sz="2400" dirty="0">
              <a:solidFill>
                <a:srgbClr val="000000"/>
              </a:solidFill>
              <a:ea typeface="Batang" charset="0"/>
              <a:cs typeface="Batang" charset="0"/>
            </a:endParaRPr>
          </a:p>
          <a:p>
            <a:pPr lvl="2">
              <a:lnSpc>
                <a:spcPct val="100000"/>
              </a:lnSpc>
            </a:pPr>
            <a:endParaRPr lang="en-US" altLang="ko-KR" sz="2400" dirty="0">
              <a:solidFill>
                <a:srgbClr val="000000"/>
              </a:solidFill>
              <a:ea typeface="Batang" charset="0"/>
              <a:cs typeface="Batang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438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Hand Calculations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1600"/>
            <a:ext cx="8231187" cy="5143500"/>
          </a:xfrm>
        </p:spPr>
        <p:txBody>
          <a:bodyPr/>
          <a:lstStyle/>
          <a:p>
            <a:r>
              <a:rPr lang="en-US" dirty="0"/>
              <a:t>Learning these methods can provide insight to new NCS personnel developing intuition, knowledge and experience in the field </a:t>
            </a:r>
          </a:p>
          <a:p>
            <a:pPr lvl="1"/>
            <a:r>
              <a:rPr lang="en-US" sz="1800" dirty="0"/>
              <a:t>Gain insight into the physics of fissile systems</a:t>
            </a:r>
          </a:p>
          <a:p>
            <a:r>
              <a:rPr lang="en-US" dirty="0"/>
              <a:t>Hand calculations can be very effective tools</a:t>
            </a:r>
          </a:p>
          <a:p>
            <a:pPr lvl="1"/>
            <a:r>
              <a:rPr lang="en-US" sz="1800" dirty="0"/>
              <a:t>Support for NCS evaluations</a:t>
            </a:r>
          </a:p>
          <a:p>
            <a:pPr lvl="1"/>
            <a:r>
              <a:rPr lang="en-US" sz="1800" dirty="0"/>
              <a:t>Easily adapted to scripts, spreadsheets or programming languages for use in parametric studies</a:t>
            </a:r>
          </a:p>
          <a:p>
            <a:pPr lvl="1"/>
            <a:r>
              <a:rPr lang="en-US" sz="1800" dirty="0"/>
              <a:t>Starting point for more complex calculations</a:t>
            </a:r>
          </a:p>
          <a:p>
            <a:pPr lvl="1"/>
            <a:r>
              <a:rPr lang="en-US" sz="1800" dirty="0"/>
              <a:t>Useful as a “sanity check” for a code calculation result</a:t>
            </a:r>
          </a:p>
          <a:p>
            <a:pPr lvl="1"/>
            <a:r>
              <a:rPr lang="en-US" sz="1800" dirty="0"/>
              <a:t>Helpful in response to abnormal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515100"/>
            <a:ext cx="831850" cy="342900"/>
          </a:xfrm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85354"/>
      </p:ext>
    </p:extLst>
  </p:cSld>
  <p:clrMapOvr>
    <a:masterClrMapping/>
  </p:clrMapOvr>
  <p:transition advTm="12179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Density Conversions – Example 2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The water-reflected spherical critical mass of </a:t>
            </a:r>
            <a:r>
              <a:rPr lang="en-US" altLang="ko-KR" sz="2400" dirty="0">
                <a:solidFill>
                  <a:srgbClr val="000000"/>
                </a:solidFill>
                <a:latin typeface="Symbol"/>
                <a:ea typeface="GB18030 Bitmap"/>
                <a:cs typeface="Batang" charset="0"/>
              </a:rPr>
              <a:t>a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-phase </a:t>
            </a:r>
            <a:r>
              <a:rPr lang="en-US" altLang="ko-KR" sz="2400" baseline="30000" dirty="0">
                <a:solidFill>
                  <a:srgbClr val="000000"/>
                </a:solidFill>
                <a:ea typeface="Batang" charset="0"/>
                <a:cs typeface="Batang" charset="0"/>
              </a:rPr>
              <a:t>239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Pu metal (</a:t>
            </a:r>
            <a:r>
              <a:rPr lang="en-US" altLang="ko-KR" sz="2400" i="1" dirty="0">
                <a:solidFill>
                  <a:srgbClr val="000000"/>
                </a:solidFill>
                <a:ea typeface="Batang" charset="0"/>
                <a:cs typeface="Batang" charset="0"/>
              </a:rPr>
              <a:t>density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 = 19.86 g/cm</a:t>
            </a:r>
            <a:r>
              <a:rPr lang="en-US" altLang="ko-KR" sz="2400" baseline="30000" dirty="0">
                <a:solidFill>
                  <a:srgbClr val="000000"/>
                </a:solidFill>
                <a:ea typeface="Batang" charset="0"/>
                <a:cs typeface="Batang" charset="0"/>
              </a:rPr>
              <a:t>3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) is </a:t>
            </a:r>
            <a:r>
              <a:rPr lang="en-US" altLang="ko-KR" sz="2400" dirty="0" smtClean="0">
                <a:solidFill>
                  <a:srgbClr val="000000"/>
                </a:solidFill>
                <a:ea typeface="Batang" charset="0"/>
                <a:cs typeface="Batang" charset="0"/>
              </a:rPr>
              <a:t>5,400 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g</a:t>
            </a:r>
          </a:p>
          <a:p>
            <a:pPr>
              <a:lnSpc>
                <a:spcPct val="100000"/>
              </a:lnSpc>
            </a:pP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What is the water reflected spherical critical mass of </a:t>
            </a:r>
            <a:r>
              <a:rPr lang="en-US" altLang="ko-KR" sz="2400" dirty="0">
                <a:solidFill>
                  <a:srgbClr val="000000"/>
                </a:solidFill>
                <a:latin typeface="Symbol"/>
                <a:ea typeface="GB18030 Bitmap"/>
                <a:cs typeface="Batang" charset="0"/>
              </a:rPr>
              <a:t>d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-phase </a:t>
            </a:r>
            <a:r>
              <a:rPr lang="en-US" altLang="ko-KR" sz="2400" baseline="30000" dirty="0">
                <a:solidFill>
                  <a:srgbClr val="000000"/>
                </a:solidFill>
                <a:ea typeface="Batang" charset="0"/>
                <a:cs typeface="Batang" charset="0"/>
              </a:rPr>
              <a:t>239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Pu metal (</a:t>
            </a:r>
            <a:r>
              <a:rPr lang="en-US" altLang="ko-KR" sz="2400" i="1" dirty="0">
                <a:solidFill>
                  <a:srgbClr val="000000"/>
                </a:solidFill>
                <a:ea typeface="Batang" charset="0"/>
                <a:cs typeface="Batang" charset="0"/>
              </a:rPr>
              <a:t>density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 = 15.76 g/cm</a:t>
            </a:r>
            <a:r>
              <a:rPr lang="en-US" altLang="ko-KR" sz="2400" baseline="30000" dirty="0">
                <a:solidFill>
                  <a:srgbClr val="000000"/>
                </a:solidFill>
                <a:ea typeface="Batang" charset="0"/>
                <a:cs typeface="Batang" charset="0"/>
              </a:rPr>
              <a:t>3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)?</a:t>
            </a:r>
          </a:p>
          <a:p>
            <a:pPr>
              <a:lnSpc>
                <a:spcPct val="100000"/>
              </a:lnSpc>
            </a:pPr>
            <a:endParaRPr lang="en-US" altLang="ko-KR" sz="2400" dirty="0">
              <a:solidFill>
                <a:srgbClr val="000000"/>
              </a:solidFill>
              <a:ea typeface="Batang" charset="0"/>
              <a:cs typeface="Batang" charset="0"/>
            </a:endParaRPr>
          </a:p>
          <a:p>
            <a:pPr>
              <a:lnSpc>
                <a:spcPct val="100000"/>
              </a:lnSpc>
            </a:pPr>
            <a:endParaRPr lang="en-US" altLang="ko-KR" sz="2400" dirty="0">
              <a:solidFill>
                <a:srgbClr val="000000"/>
              </a:solidFill>
              <a:ea typeface="Batang" charset="0"/>
              <a:cs typeface="Batang" charset="0"/>
            </a:endParaRPr>
          </a:p>
          <a:p>
            <a:pPr>
              <a:lnSpc>
                <a:spcPct val="100000"/>
              </a:lnSpc>
            </a:pPr>
            <a:endParaRPr lang="en-US" altLang="ko-KR" sz="2400" dirty="0">
              <a:solidFill>
                <a:srgbClr val="000000"/>
              </a:solidFill>
              <a:ea typeface="Batang" charset="0"/>
              <a:cs typeface="Batang" charset="0"/>
            </a:endParaRPr>
          </a:p>
          <a:p>
            <a:pPr lvl="2">
              <a:lnSpc>
                <a:spcPct val="100000"/>
              </a:lnSpc>
            </a:pPr>
            <a:endParaRPr lang="en-US" altLang="ko-KR" sz="2400" dirty="0">
              <a:solidFill>
                <a:srgbClr val="000000"/>
              </a:solidFill>
              <a:ea typeface="Batang" charset="0"/>
              <a:cs typeface="Batang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40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" y="3352800"/>
            <a:ext cx="7607808" cy="12679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3E22DC-011D-4A87-A42A-8D38A823A58B}"/>
              </a:ext>
            </a:extLst>
          </p:cNvPr>
          <p:cNvSpPr/>
          <p:nvPr/>
        </p:nvSpPr>
        <p:spPr>
          <a:xfrm>
            <a:off x="5562600" y="3810000"/>
            <a:ext cx="2133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BB413A-2C3E-48D3-8C97-B63793B7BEDA}"/>
              </a:ext>
            </a:extLst>
          </p:cNvPr>
          <p:cNvSpPr/>
          <p:nvPr/>
        </p:nvSpPr>
        <p:spPr>
          <a:xfrm>
            <a:off x="5105400" y="3477768"/>
            <a:ext cx="609600" cy="25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BAB52-6271-44D3-B78C-7ABEA40B01D4}"/>
              </a:ext>
            </a:extLst>
          </p:cNvPr>
          <p:cNvSpPr txBox="1"/>
          <p:nvPr/>
        </p:nvSpPr>
        <p:spPr>
          <a:xfrm>
            <a:off x="5029200" y="34290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-s</a:t>
            </a:r>
          </a:p>
        </p:txBody>
      </p:sp>
    </p:spTree>
    <p:extLst>
      <p:ext uri="{BB962C8B-B14F-4D97-AF65-F5344CB8AC3E}">
        <p14:creationId xmlns:p14="http://schemas.microsoft.com/office/powerpoint/2010/main" val="8305573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Density Conversions – Example 2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The water-reflected spherical critical mass of </a:t>
            </a:r>
            <a:r>
              <a:rPr lang="en-US" altLang="ko-KR" sz="2400" dirty="0">
                <a:solidFill>
                  <a:srgbClr val="000000"/>
                </a:solidFill>
                <a:latin typeface="Symbol"/>
                <a:ea typeface="GB18030 Bitmap"/>
                <a:cs typeface="Batang" charset="0"/>
              </a:rPr>
              <a:t>a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-phase </a:t>
            </a:r>
            <a:r>
              <a:rPr lang="en-US" altLang="ko-KR" sz="2400" baseline="30000" dirty="0">
                <a:solidFill>
                  <a:srgbClr val="000000"/>
                </a:solidFill>
                <a:ea typeface="Batang" charset="0"/>
                <a:cs typeface="Batang" charset="0"/>
              </a:rPr>
              <a:t>239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Pu metal (</a:t>
            </a:r>
            <a:r>
              <a:rPr lang="en-US" altLang="ko-KR" sz="2400" i="1" dirty="0">
                <a:solidFill>
                  <a:srgbClr val="000000"/>
                </a:solidFill>
                <a:ea typeface="Batang" charset="0"/>
                <a:cs typeface="Batang" charset="0"/>
              </a:rPr>
              <a:t>density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 = 19.86 g/cm</a:t>
            </a:r>
            <a:r>
              <a:rPr lang="en-US" altLang="ko-KR" sz="2400" baseline="30000" dirty="0">
                <a:solidFill>
                  <a:srgbClr val="000000"/>
                </a:solidFill>
                <a:ea typeface="Batang" charset="0"/>
                <a:cs typeface="Batang" charset="0"/>
              </a:rPr>
              <a:t>3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) is </a:t>
            </a:r>
            <a:r>
              <a:rPr lang="en-US" altLang="ko-KR" sz="2400" dirty="0" smtClean="0">
                <a:solidFill>
                  <a:srgbClr val="000000"/>
                </a:solidFill>
                <a:ea typeface="Batang" charset="0"/>
                <a:cs typeface="Batang" charset="0"/>
              </a:rPr>
              <a:t>5,400 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g</a:t>
            </a:r>
          </a:p>
          <a:p>
            <a:pPr>
              <a:lnSpc>
                <a:spcPct val="100000"/>
              </a:lnSpc>
            </a:pP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What is the water reflected spherical critical mass of </a:t>
            </a:r>
            <a:r>
              <a:rPr lang="en-US" altLang="ko-KR" sz="2400" dirty="0">
                <a:solidFill>
                  <a:srgbClr val="000000"/>
                </a:solidFill>
                <a:latin typeface="Symbol"/>
                <a:ea typeface="GB18030 Bitmap"/>
                <a:cs typeface="Batang" charset="0"/>
              </a:rPr>
              <a:t>d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-phase </a:t>
            </a:r>
            <a:r>
              <a:rPr lang="en-US" altLang="ko-KR" sz="2400" baseline="30000" dirty="0">
                <a:solidFill>
                  <a:srgbClr val="000000"/>
                </a:solidFill>
                <a:ea typeface="Batang" charset="0"/>
                <a:cs typeface="Batang" charset="0"/>
              </a:rPr>
              <a:t>239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Pu metal (</a:t>
            </a:r>
            <a:r>
              <a:rPr lang="en-US" altLang="ko-KR" sz="2400" i="1" dirty="0">
                <a:solidFill>
                  <a:srgbClr val="000000"/>
                </a:solidFill>
                <a:ea typeface="Batang" charset="0"/>
                <a:cs typeface="Batang" charset="0"/>
              </a:rPr>
              <a:t>density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 = 15.76 g/cm</a:t>
            </a:r>
            <a:r>
              <a:rPr lang="en-US" altLang="ko-KR" sz="2400" baseline="30000" dirty="0">
                <a:solidFill>
                  <a:srgbClr val="000000"/>
                </a:solidFill>
                <a:ea typeface="Batang" charset="0"/>
                <a:cs typeface="Batang" charset="0"/>
              </a:rPr>
              <a:t>3</a:t>
            </a: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)?</a:t>
            </a:r>
          </a:p>
          <a:p>
            <a:pPr>
              <a:lnSpc>
                <a:spcPct val="100000"/>
              </a:lnSpc>
            </a:pPr>
            <a:endParaRPr lang="en-US" altLang="ko-KR" sz="2400" dirty="0">
              <a:solidFill>
                <a:srgbClr val="000000"/>
              </a:solidFill>
              <a:ea typeface="Batang" charset="0"/>
              <a:cs typeface="Batang" charset="0"/>
            </a:endParaRPr>
          </a:p>
          <a:p>
            <a:pPr>
              <a:lnSpc>
                <a:spcPct val="100000"/>
              </a:lnSpc>
            </a:pPr>
            <a:endParaRPr lang="en-US" altLang="ko-KR" sz="2400" dirty="0">
              <a:solidFill>
                <a:srgbClr val="000000"/>
              </a:solidFill>
              <a:ea typeface="Batang" charset="0"/>
              <a:cs typeface="Batang" charset="0"/>
            </a:endParaRPr>
          </a:p>
          <a:p>
            <a:pPr>
              <a:lnSpc>
                <a:spcPct val="100000"/>
              </a:lnSpc>
            </a:pPr>
            <a:endParaRPr lang="en-US" altLang="ko-KR" sz="2400" dirty="0">
              <a:solidFill>
                <a:srgbClr val="000000"/>
              </a:solidFill>
              <a:ea typeface="Batang" charset="0"/>
              <a:cs typeface="Batang" charset="0"/>
            </a:endParaRPr>
          </a:p>
          <a:p>
            <a:pPr lvl="2">
              <a:lnSpc>
                <a:spcPct val="100000"/>
              </a:lnSpc>
            </a:pPr>
            <a:endParaRPr lang="en-US" altLang="ko-KR" sz="2400" dirty="0">
              <a:solidFill>
                <a:srgbClr val="000000"/>
              </a:solidFill>
              <a:ea typeface="Batang" charset="0"/>
              <a:cs typeface="Batang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41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" y="3352800"/>
            <a:ext cx="7607808" cy="126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637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990600"/>
            <a:ext cx="7772400" cy="1362075"/>
          </a:xfrm>
        </p:spPr>
        <p:txBody>
          <a:bodyPr/>
          <a:lstStyle/>
          <a:p>
            <a:r>
              <a:rPr lang="en-US" dirty="0"/>
              <a:t>Single unit methods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/>
          <a:lstStyle/>
          <a:p>
            <a:r>
              <a:rPr lang="en-US" b="0" dirty="0"/>
              <a:t>Fraction Critical</a:t>
            </a:r>
          </a:p>
          <a:p>
            <a:r>
              <a:rPr lang="en-US" b="0" dirty="0"/>
              <a:t>Core Density Conversion</a:t>
            </a:r>
          </a:p>
          <a:p>
            <a:r>
              <a:rPr lang="en-US" dirty="0"/>
              <a:t>Diffusion Theory (including buckling)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136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21327"/>
            <a:ext cx="8231187" cy="366254"/>
          </a:xfrm>
        </p:spPr>
        <p:txBody>
          <a:bodyPr/>
          <a:lstStyle/>
          <a:p>
            <a:r>
              <a:rPr lang="en-US" dirty="0"/>
              <a:t>Diffusion Theory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229600" cy="4572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Applicability</a:t>
            </a:r>
            <a:endParaRPr lang="en-US" altLang="ko-KR" dirty="0">
              <a:solidFill>
                <a:srgbClr val="000000"/>
              </a:solidFill>
              <a:ea typeface="Batang" charset="0"/>
              <a:cs typeface="Batang" charset="0"/>
            </a:endParaRPr>
          </a:p>
          <a:p>
            <a:pPr lvl="1"/>
            <a:r>
              <a:rPr lang="en-US" altLang="ko-KR" dirty="0">
                <a:solidFill>
                  <a:srgbClr val="000000"/>
                </a:solidFill>
                <a:ea typeface="Batang" charset="0"/>
                <a:cs typeface="Batang" charset="0"/>
              </a:rPr>
              <a:t>Method can be used to calculate material parameters (e.g. diffusion length) that can be used to determine </a:t>
            </a:r>
            <a:r>
              <a:rPr lang="en-US" altLang="ko-KR" dirty="0" err="1">
                <a:solidFill>
                  <a:srgbClr val="000000"/>
                </a:solidFill>
                <a:ea typeface="Batang" charset="0"/>
                <a:cs typeface="Batang" charset="0"/>
              </a:rPr>
              <a:t>k</a:t>
            </a:r>
            <a:r>
              <a:rPr lang="en-US" altLang="ko-KR" baseline="-25000" dirty="0" err="1">
                <a:solidFill>
                  <a:srgbClr val="000000"/>
                </a:solidFill>
                <a:ea typeface="Batang" charset="0"/>
                <a:cs typeface="Batang" charset="0"/>
              </a:rPr>
              <a:t>inf</a:t>
            </a:r>
            <a:endParaRPr lang="en-US" altLang="ko-KR" baseline="-25000" dirty="0">
              <a:solidFill>
                <a:srgbClr val="000000"/>
              </a:solidFill>
              <a:ea typeface="Batang" charset="0"/>
              <a:cs typeface="Batang" charset="0"/>
            </a:endParaRPr>
          </a:p>
          <a:p>
            <a:pPr lvl="1"/>
            <a:r>
              <a:rPr lang="en-US" altLang="ko-KR" dirty="0">
                <a:solidFill>
                  <a:srgbClr val="000000"/>
                </a:solidFill>
                <a:ea typeface="Batang" charset="0"/>
                <a:cs typeface="Batang" charset="0"/>
              </a:rPr>
              <a:t>With material parameters, critical dimensions can be determined</a:t>
            </a:r>
          </a:p>
          <a:p>
            <a:pPr lvl="1">
              <a:lnSpc>
                <a:spcPct val="100000"/>
              </a:lnSpc>
            </a:pPr>
            <a:r>
              <a:rPr lang="en-US" altLang="ko-KR" dirty="0">
                <a:solidFill>
                  <a:srgbClr val="000000"/>
                </a:solidFill>
                <a:ea typeface="Batang" charset="0"/>
                <a:cs typeface="Batang" charset="0"/>
              </a:rPr>
              <a:t>With a reference system, this method can be used to determine dimensions of another system in a different geometry that has same </a:t>
            </a:r>
            <a:r>
              <a:rPr lang="en-US" altLang="ko-KR" dirty="0" err="1">
                <a:solidFill>
                  <a:srgbClr val="000000"/>
                </a:solidFill>
                <a:ea typeface="Batang" charset="0"/>
                <a:cs typeface="Batang" charset="0"/>
              </a:rPr>
              <a:t>k</a:t>
            </a:r>
            <a:r>
              <a:rPr lang="en-US" altLang="ko-KR" baseline="-25000" dirty="0" err="1">
                <a:solidFill>
                  <a:srgbClr val="000000"/>
                </a:solidFill>
                <a:ea typeface="Batang" charset="0"/>
                <a:cs typeface="Batang" charset="0"/>
              </a:rPr>
              <a:t>eff</a:t>
            </a:r>
            <a:r>
              <a:rPr lang="en-US" altLang="ko-KR" dirty="0">
                <a:solidFill>
                  <a:srgbClr val="000000"/>
                </a:solidFill>
                <a:ea typeface="Batang" charset="0"/>
                <a:cs typeface="Batang" charset="0"/>
              </a:rPr>
              <a:t> (i.e. equivalent leakage )</a:t>
            </a:r>
          </a:p>
          <a:p>
            <a:pPr lvl="2">
              <a:lnSpc>
                <a:spcPct val="100000"/>
              </a:lnSpc>
            </a:pPr>
            <a:r>
              <a:rPr lang="en-US" altLang="ko-KR" dirty="0">
                <a:solidFill>
                  <a:srgbClr val="000000"/>
                </a:solidFill>
                <a:ea typeface="Batang" charset="0"/>
                <a:cs typeface="Batang" charset="0"/>
              </a:rPr>
              <a:t>sphere, cylinder, or slab are typical</a:t>
            </a:r>
          </a:p>
          <a:p>
            <a:pPr lvl="1">
              <a:lnSpc>
                <a:spcPct val="100000"/>
              </a:lnSpc>
            </a:pPr>
            <a:r>
              <a:rPr lang="en-US" altLang="ko-KR" dirty="0">
                <a:solidFill>
                  <a:srgbClr val="000000"/>
                </a:solidFill>
                <a:ea typeface="Batang" charset="0"/>
                <a:cs typeface="Batang" charset="0"/>
              </a:rPr>
              <a:t>This method can be used for a wide variety of bare and reflected systems including both metal and solution systems</a:t>
            </a:r>
          </a:p>
          <a:p>
            <a:pPr marL="171450" lvl="1" indent="0">
              <a:lnSpc>
                <a:spcPct val="100000"/>
              </a:lnSpc>
              <a:buNone/>
            </a:pPr>
            <a:endParaRPr lang="en-US" altLang="ko-KR" dirty="0" smtClean="0">
              <a:solidFill>
                <a:srgbClr val="000000"/>
              </a:solidFill>
              <a:ea typeface="Batang" charset="0"/>
              <a:cs typeface="Batang" charset="0"/>
            </a:endParaRPr>
          </a:p>
          <a:p>
            <a:pPr marL="171450" lvl="1" indent="0">
              <a:lnSpc>
                <a:spcPct val="100000"/>
              </a:lnSpc>
              <a:buNone/>
            </a:pPr>
            <a:r>
              <a:rPr lang="en-US" altLang="ko-KR" b="1" dirty="0" smtClean="0">
                <a:solidFill>
                  <a:srgbClr val="FF0000"/>
                </a:solidFill>
                <a:ea typeface="Batang" charset="0"/>
                <a:cs typeface="Batang" charset="0"/>
              </a:rPr>
              <a:t>WARNING</a:t>
            </a:r>
            <a:r>
              <a:rPr lang="en-US" altLang="ko-KR" b="1" dirty="0">
                <a:solidFill>
                  <a:srgbClr val="FF0000"/>
                </a:solidFill>
                <a:ea typeface="Batang" charset="0"/>
                <a:cs typeface="Batang" charset="0"/>
              </a:rPr>
              <a:t>: The mass or volume of equivalent systems in different geometries will not (necessarily) be the same</a:t>
            </a:r>
            <a:endParaRPr lang="en-US" b="1" dirty="0">
              <a:solidFill>
                <a:srgbClr val="FF0000"/>
              </a:solidFill>
              <a:cs typeface="Times New Roman" charset="0"/>
            </a:endParaRPr>
          </a:p>
          <a:p>
            <a:pPr lvl="1">
              <a:lnSpc>
                <a:spcPct val="100000"/>
              </a:lnSpc>
            </a:pPr>
            <a:endParaRPr lang="en-US" altLang="ko-KR" dirty="0">
              <a:solidFill>
                <a:srgbClr val="000000"/>
              </a:solidFill>
              <a:ea typeface="Batang" charset="0"/>
              <a:cs typeface="Batang" charset="0"/>
            </a:endParaRPr>
          </a:p>
          <a:p>
            <a:pPr lvl="1">
              <a:lnSpc>
                <a:spcPct val="100000"/>
              </a:lnSpc>
            </a:pPr>
            <a:endParaRPr lang="en-US" altLang="ko-KR" dirty="0">
              <a:solidFill>
                <a:srgbClr val="000000"/>
              </a:solidFill>
              <a:ea typeface="Batang" charset="0"/>
              <a:cs typeface="Batang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515100"/>
            <a:ext cx="831850" cy="342900"/>
          </a:xfrm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3020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24" y="3124200"/>
            <a:ext cx="3503476" cy="1395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80510"/>
            <a:ext cx="4874401" cy="128169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dependent, one-speed diffusion equation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Rate of loss of neutrons by leakage and absorption plus rate of production of neutrons through fission equals the net rate of gain of neutrons</a:t>
            </a:r>
          </a:p>
          <a:p>
            <a:r>
              <a:rPr lang="en-US" dirty="0"/>
              <a:t>Steady state form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</a:t>
            </a:r>
            <a:r>
              <a:rPr lang="en-US" baseline="30000" dirty="0"/>
              <a:t>2</a:t>
            </a:r>
            <a:r>
              <a:rPr lang="en-US" dirty="0"/>
              <a:t> (or B</a:t>
            </a:r>
            <a:r>
              <a:rPr lang="en-US" baseline="-25000" dirty="0"/>
              <a:t>m</a:t>
            </a:r>
            <a:r>
              <a:rPr lang="en-US" baseline="30000" dirty="0"/>
              <a:t>2</a:t>
            </a:r>
            <a:r>
              <a:rPr lang="en-US" dirty="0"/>
              <a:t>) is defined as the material </a:t>
            </a:r>
            <a:r>
              <a:rPr lang="en-US" dirty="0" smtClean="0"/>
              <a:t>buckling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Theory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2233A-206C-4377-AB40-2F902EE8173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200400"/>
            <a:ext cx="4163551" cy="13705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5400" y="570607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NOTE: </a:t>
            </a:r>
            <a:r>
              <a:rPr lang="en-US" b="1" dirty="0">
                <a:solidFill>
                  <a:schemeClr val="accent2"/>
                </a:solidFill>
              </a:rPr>
              <a:t>adjustments are needed for thermal systems to thermally average cross sections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269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212" y="5398530"/>
            <a:ext cx="1675575" cy="13070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486400"/>
            <a:ext cx="2995725" cy="1129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168860"/>
            <a:ext cx="1523250" cy="583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Theory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61A14-1810-48E4-8E95-F6A74C1A9C7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88199" y="2439300"/>
            <a:ext cx="4874401" cy="1142100"/>
            <a:chOff x="1779374" y="2857950"/>
            <a:chExt cx="4874401" cy="11421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9374" y="3137130"/>
              <a:ext cx="710850" cy="5837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90224" y="2857950"/>
              <a:ext cx="4163551" cy="11421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the four factor formula</a:t>
            </a:r>
          </a:p>
          <a:p>
            <a:endParaRPr lang="en-US" dirty="0"/>
          </a:p>
          <a:p>
            <a:r>
              <a:rPr lang="en-US" dirty="0"/>
              <a:t>Assume p (resonance escape probability) and </a:t>
            </a:r>
            <a:r>
              <a:rPr lang="el-GR" dirty="0"/>
              <a:t>ε</a:t>
            </a:r>
            <a:r>
              <a:rPr lang="en-US" dirty="0"/>
              <a:t> (fast fission factor) are 1</a:t>
            </a:r>
          </a:p>
          <a:p>
            <a:r>
              <a:rPr lang="en-US" dirty="0"/>
              <a:t>Then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Substitute back into the diffusion equation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Steady state form (L is diffusion length)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419100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Modified production term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09600" y="3962400"/>
            <a:ext cx="4518976" cy="900990"/>
            <a:chOff x="609600" y="4052010"/>
            <a:chExt cx="4518976" cy="90099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600" y="4052010"/>
              <a:ext cx="4518976" cy="900990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1599450" y="4163865"/>
              <a:ext cx="1066800" cy="6772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93905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04799"/>
            <a:ext cx="4191000" cy="5191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Theory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Godiva I Critical Assembly</a:t>
            </a:r>
          </a:p>
          <a:p>
            <a:r>
              <a:rPr lang="en-US" dirty="0"/>
              <a:t>Spherical geometry, unreflected</a:t>
            </a:r>
          </a:p>
          <a:p>
            <a:r>
              <a:rPr lang="en-US" dirty="0"/>
              <a:t>93.5% enriched uranium metal</a:t>
            </a:r>
          </a:p>
          <a:p>
            <a:r>
              <a:rPr lang="en-US" dirty="0"/>
              <a:t>Density = 18.74 g/cm</a:t>
            </a:r>
            <a:r>
              <a:rPr lang="en-US" baseline="30000" dirty="0"/>
              <a:t>3</a:t>
            </a:r>
          </a:p>
          <a:p>
            <a:r>
              <a:rPr lang="en-US" dirty="0"/>
              <a:t>Calculate </a:t>
            </a:r>
            <a:r>
              <a:rPr lang="en-US" dirty="0" err="1"/>
              <a:t>k</a:t>
            </a:r>
            <a:r>
              <a:rPr lang="en-US" baseline="-25000" dirty="0" err="1"/>
              <a:t>inf</a:t>
            </a:r>
            <a:r>
              <a:rPr lang="en-US" dirty="0"/>
              <a:t> and material buckling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61A14-1810-48E4-8E95-F6A74C1A9C7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44" y="3473365"/>
            <a:ext cx="5984956" cy="201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293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Theory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61A14-1810-48E4-8E95-F6A74C1A9C7A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84250"/>
            <a:ext cx="6934200" cy="21138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1295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N</a:t>
            </a:r>
            <a:r>
              <a:rPr lang="en-US" baseline="-25000" dirty="0">
                <a:solidFill>
                  <a:schemeClr val="accent2"/>
                </a:solidFill>
              </a:rPr>
              <a:t>A</a:t>
            </a:r>
            <a:r>
              <a:rPr lang="en-US" dirty="0">
                <a:solidFill>
                  <a:schemeClr val="accent2"/>
                </a:solidFill>
              </a:rPr>
              <a:t> × 10</a:t>
            </a:r>
            <a:r>
              <a:rPr lang="en-US" baseline="30000" dirty="0">
                <a:solidFill>
                  <a:schemeClr val="accent2"/>
                </a:solidFill>
              </a:rPr>
              <a:t>-24</a:t>
            </a:r>
            <a:r>
              <a:rPr lang="en-US" dirty="0">
                <a:solidFill>
                  <a:schemeClr val="accent2"/>
                </a:solidFill>
              </a:rPr>
              <a:t> cm</a:t>
            </a:r>
            <a:r>
              <a:rPr lang="en-US" baseline="30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/b</a:t>
            </a:r>
          </a:p>
        </p:txBody>
      </p:sp>
      <p:cxnSp>
        <p:nvCxnSpPr>
          <p:cNvPr id="11" name="Curved Connector 10"/>
          <p:cNvCxnSpPr>
            <a:stCxn id="6" idx="1"/>
          </p:cNvCxnSpPr>
          <p:nvPr/>
        </p:nvCxnSpPr>
        <p:spPr>
          <a:xfrm rot="10800000" flipV="1">
            <a:off x="4876800" y="1480066"/>
            <a:ext cx="1295400" cy="50113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81000" y="3657600"/>
            <a:ext cx="6858000" cy="2132460"/>
            <a:chOff x="457200" y="3061830"/>
            <a:chExt cx="8174776" cy="272823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600" y="3061830"/>
              <a:ext cx="7971676" cy="72333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3785160"/>
              <a:ext cx="8174776" cy="71064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1949" y="4419600"/>
              <a:ext cx="8022451" cy="73602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" y="5066730"/>
              <a:ext cx="8174776" cy="723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99840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Theory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61A14-1810-48E4-8E95-F6A74C1A9C7A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5836430" cy="2088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993318"/>
            <a:ext cx="7315200" cy="249308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257800" y="2362200"/>
            <a:ext cx="990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654324"/>
            <a:ext cx="4267200" cy="88335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048000" y="5867400"/>
            <a:ext cx="15240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089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138" y="1454116"/>
            <a:ext cx="3659999" cy="1910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690110"/>
            <a:ext cx="4874401" cy="128169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447800"/>
            <a:ext cx="5257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F3742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2701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37421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3742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37421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3742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+mj-lt"/>
                <a:cs typeface="Times New Roman" charset="0"/>
              </a:rPr>
              <a:t>The solution to the time dependent diffusion equation is a series of spatial eigenvalues</a:t>
            </a:r>
          </a:p>
          <a:p>
            <a:pPr>
              <a:spcBef>
                <a:spcPct val="50000"/>
              </a:spcBef>
            </a:pPr>
            <a:endParaRPr lang="en-US" dirty="0">
              <a:latin typeface="+mj-lt"/>
              <a:cs typeface="Times New Roman" charset="0"/>
            </a:endParaRPr>
          </a:p>
          <a:p>
            <a:pPr>
              <a:spcBef>
                <a:spcPct val="50000"/>
              </a:spcBef>
            </a:pPr>
            <a:endParaRPr lang="en-US" dirty="0">
              <a:cs typeface="Times New Roman" charset="0"/>
            </a:endParaRPr>
          </a:p>
          <a:p>
            <a:pPr>
              <a:spcBef>
                <a:spcPct val="50000"/>
              </a:spcBef>
            </a:pPr>
            <a:endParaRPr lang="en-US" dirty="0">
              <a:cs typeface="Times New Roman" charset="0"/>
            </a:endParaRPr>
          </a:p>
          <a:p>
            <a:pPr>
              <a:spcBef>
                <a:spcPct val="50000"/>
              </a:spcBef>
            </a:pPr>
            <a:endParaRPr lang="en-US" dirty="0">
              <a:cs typeface="Times New Roman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+mj-lt"/>
              <a:cs typeface="Times New Roman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55257"/>
            <a:ext cx="8231187" cy="377026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Geometric Buckling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515100"/>
            <a:ext cx="831850" cy="342900"/>
          </a:xfrm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49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5575830"/>
            <a:ext cx="1370925" cy="67257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62000" y="2769360"/>
            <a:ext cx="4088100" cy="964440"/>
            <a:chOff x="925035" y="5550660"/>
            <a:chExt cx="4088100" cy="9644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5035" y="5715000"/>
              <a:ext cx="2335650" cy="55836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43760" y="5550660"/>
              <a:ext cx="1269375" cy="96444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5105400" y="336446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Solution for Slab Geometry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" y="3124200"/>
            <a:ext cx="8001000" cy="288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F3742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2701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37421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3742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37421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3742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50000"/>
              </a:spcBef>
            </a:pPr>
            <a:endParaRPr lang="en-US" dirty="0" smtClean="0">
              <a:latin typeface="+mj-lt"/>
              <a:cs typeface="Times New Roman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+mj-lt"/>
              <a:cs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cs typeface="Times New Roman" charset="0"/>
              </a:rPr>
              <a:t>Higher </a:t>
            </a:r>
            <a:r>
              <a:rPr lang="en-US" dirty="0">
                <a:cs typeface="Times New Roman" charset="0"/>
              </a:rPr>
              <a:t>order eigenvalues decay more rapidly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charset="0"/>
              </a:rPr>
              <a:t>Given enough time, the flux will decay into the shape represented by the fundamental eigenvalue – this is g</a:t>
            </a:r>
            <a:r>
              <a:rPr lang="en-US" dirty="0">
                <a:solidFill>
                  <a:prstClr val="black"/>
                </a:solidFill>
                <a:cs typeface="Times New Roman" charset="0"/>
              </a:rPr>
              <a:t>eometric buckling (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Times New Roman" charset="0"/>
              </a:rPr>
              <a:t>B</a:t>
            </a:r>
            <a:r>
              <a:rPr lang="en-US" baseline="-25000" dirty="0">
                <a:solidFill>
                  <a:prstClr val="black"/>
                </a:solidFill>
                <a:latin typeface="Arial" charset="0"/>
                <a:cs typeface="Times New Roman" charset="0"/>
              </a:rPr>
              <a:t>g</a:t>
            </a:r>
            <a:r>
              <a:rPr lang="en-US" baseline="30000" dirty="0">
                <a:solidFill>
                  <a:prstClr val="black"/>
                </a:solidFill>
                <a:latin typeface="Arial" charset="0"/>
                <a:cs typeface="Times New Roman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Times New Roman" charset="0"/>
              </a:rPr>
              <a:t>)</a:t>
            </a:r>
            <a:endParaRPr lang="en-US" dirty="0">
              <a:cs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charset="0"/>
              </a:rPr>
              <a:t>In order for a fissile system to be at steady state (k=1), the flux shape has to be constant, i.e. the fundamental </a:t>
            </a:r>
            <a:r>
              <a:rPr lang="en-US" dirty="0" smtClean="0">
                <a:cs typeface="Times New Roman" charset="0"/>
              </a:rPr>
              <a:t>mode:</a:t>
            </a:r>
            <a:endParaRPr lang="en-US" dirty="0">
              <a:cs typeface="Times New Roman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+mj-lt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92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imer_Ch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2" y="1190958"/>
            <a:ext cx="6476999" cy="513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720161"/>
            <a:ext cx="8015287" cy="366254"/>
          </a:xfrm>
        </p:spPr>
        <p:txBody>
          <a:bodyPr/>
          <a:lstStyle/>
          <a:p>
            <a:r>
              <a:rPr lang="en-US" dirty="0"/>
              <a:t>Hand Calculation Primer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515100"/>
            <a:ext cx="831850" cy="342900"/>
          </a:xfrm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43200" y="4572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Extrapolation Distance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1000" y="4572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Fraction Critical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1371600"/>
            <a:ext cx="2759371" cy="357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6826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>
            <p:extLst/>
          </p:nvPr>
        </p:nvGraphicFramePr>
        <p:xfrm>
          <a:off x="609600" y="1676400"/>
          <a:ext cx="5396467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Equation" r:id="rId3" imgW="1956240" imgH="1499400" progId="Equation.DSMT4">
                  <p:embed/>
                </p:oleObj>
              </mc:Choice>
              <mc:Fallback>
                <p:oleObj name="Equation" r:id="rId3" imgW="1956240" imgH="1499400" progId="Equation.DSMT4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76400"/>
                        <a:ext cx="5396467" cy="414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5613" y="755257"/>
            <a:ext cx="8231187" cy="37702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22857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3663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3663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3663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3663"/>
                </a:solidFill>
                <a:latin typeface="Arial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3663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3663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3663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3663"/>
                </a:solidFill>
                <a:latin typeface="Arial" pitchFamily="34" charset="0"/>
              </a:defRPr>
            </a:lvl9pPr>
          </a:lstStyle>
          <a:p>
            <a:r>
              <a:rPr lang="en-US" sz="2400" i="0" dirty="0">
                <a:solidFill>
                  <a:srgbClr val="008CCC"/>
                </a:solidFill>
                <a:cs typeface="Times New Roman" charset="0"/>
              </a:rPr>
              <a:t>Geometric Buckling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515100"/>
            <a:ext cx="831850" cy="342900"/>
          </a:xfrm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505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06-10 at 2.16.08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1" y="990600"/>
            <a:ext cx="5121142" cy="51054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593725"/>
          </a:xfrm>
        </p:spPr>
        <p:txBody>
          <a:bodyPr/>
          <a:lstStyle/>
          <a:p>
            <a:r>
              <a:rPr lang="en-US" dirty="0"/>
              <a:t>Buckling Conversions (Shape Conversions)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51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5638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Table from </a:t>
            </a:r>
          </a:p>
          <a:p>
            <a:r>
              <a:rPr lang="en-US" sz="1800" dirty="0">
                <a:latin typeface="+mj-lt"/>
              </a:rPr>
              <a:t>LA-14244-M</a:t>
            </a:r>
          </a:p>
        </p:txBody>
      </p:sp>
    </p:spTree>
    <p:extLst>
      <p:ext uri="{BB962C8B-B14F-4D97-AF65-F5344CB8AC3E}">
        <p14:creationId xmlns:p14="http://schemas.microsoft.com/office/powerpoint/2010/main" val="1311182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96250"/>
            <a:ext cx="3715544" cy="3009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64670"/>
            <a:ext cx="3148051" cy="1230930"/>
          </a:xfrm>
          <a:prstGeom prst="rect">
            <a:avLst/>
          </a:prstGeom>
        </p:spPr>
      </p:pic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7848600" cy="5029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sz="1800" dirty="0">
                <a:ea typeface="Batang" charset="0"/>
                <a:cs typeface="Batang" charset="0"/>
              </a:rPr>
              <a:t>Diffusion theory over predicts critical dimensions, so the extrapolation distance, </a:t>
            </a:r>
            <a:r>
              <a:rPr lang="en-US" altLang="ko-KR" sz="1800" i="1" dirty="0">
                <a:ea typeface="Batang" charset="0"/>
                <a:cs typeface="Batang" charset="0"/>
              </a:rPr>
              <a:t>d</a:t>
            </a:r>
            <a:r>
              <a:rPr lang="en-US" altLang="ko-KR" sz="1800" dirty="0">
                <a:ea typeface="Batang" charset="0"/>
                <a:cs typeface="Batang" charset="0"/>
              </a:rPr>
              <a:t>, is used to adjust dimensions</a:t>
            </a:r>
          </a:p>
          <a:p>
            <a:pPr lvl="1">
              <a:lnSpc>
                <a:spcPct val="100000"/>
              </a:lnSpc>
            </a:pPr>
            <a:r>
              <a:rPr lang="en-US" altLang="ko-KR" sz="1800" dirty="0">
                <a:ea typeface="Batang" charset="0"/>
                <a:cs typeface="Batang" charset="0"/>
              </a:rPr>
              <a:t>The extrapolation distance, d, can be calculated by</a:t>
            </a:r>
          </a:p>
          <a:p>
            <a:pPr lvl="1">
              <a:lnSpc>
                <a:spcPct val="100000"/>
              </a:lnSpc>
            </a:pPr>
            <a:endParaRPr lang="en-US" altLang="ko-KR" sz="1800" dirty="0">
              <a:ea typeface="Batang" charset="0"/>
              <a:cs typeface="Batang" charset="0"/>
            </a:endParaRPr>
          </a:p>
          <a:p>
            <a:pPr lvl="1">
              <a:lnSpc>
                <a:spcPct val="100000"/>
              </a:lnSpc>
            </a:pPr>
            <a:endParaRPr lang="en-US" altLang="ko-KR" sz="1800" dirty="0">
              <a:ea typeface="Batang" charset="0"/>
              <a:cs typeface="Batang" charset="0"/>
            </a:endParaRPr>
          </a:p>
          <a:p>
            <a:pPr lvl="1">
              <a:lnSpc>
                <a:spcPct val="100000"/>
              </a:lnSpc>
            </a:pPr>
            <a:endParaRPr lang="en-US" altLang="ko-KR" sz="1800" dirty="0">
              <a:ea typeface="Batang" charset="0"/>
              <a:cs typeface="Batang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800" dirty="0">
                <a:ea typeface="Batang" charset="0"/>
                <a:cs typeface="Batang" charset="0"/>
              </a:rPr>
              <a:t>The extrapolation distance is also a look up value</a:t>
            </a:r>
          </a:p>
          <a:p>
            <a:pPr lvl="2">
              <a:lnSpc>
                <a:spcPct val="100000"/>
              </a:lnSpc>
            </a:pPr>
            <a:r>
              <a:rPr lang="en-US" altLang="ko-KR" sz="1600" dirty="0">
                <a:ea typeface="Batang" charset="0"/>
                <a:cs typeface="Batang" charset="0"/>
              </a:rPr>
              <a:t>Many references available for the extrapolation distance: ARH-600, LA-10860-MS, LA-3366 (available from the NCSP website)</a:t>
            </a:r>
          </a:p>
          <a:p>
            <a:pPr>
              <a:lnSpc>
                <a:spcPct val="100000"/>
              </a:lnSpc>
            </a:pPr>
            <a:endParaRPr lang="en-US" altLang="ko-KR" dirty="0">
              <a:solidFill>
                <a:srgbClr val="000000"/>
              </a:solidFill>
              <a:ea typeface="Batang" charset="0"/>
              <a:cs typeface="Batang" charset="0"/>
            </a:endParaRPr>
          </a:p>
          <a:p>
            <a:pPr>
              <a:lnSpc>
                <a:spcPct val="100000"/>
              </a:lnSpc>
            </a:pPr>
            <a:endParaRPr lang="en-US" altLang="ko-KR" sz="2400" dirty="0">
              <a:solidFill>
                <a:srgbClr val="000000"/>
              </a:solidFill>
              <a:ea typeface="Batang" charset="0"/>
              <a:cs typeface="Batang" charset="0"/>
            </a:endParaRPr>
          </a:p>
          <a:p>
            <a:pPr>
              <a:lnSpc>
                <a:spcPct val="100000"/>
              </a:lnSpc>
            </a:pPr>
            <a:endParaRPr lang="en-US" altLang="ko-KR" sz="2400" dirty="0">
              <a:solidFill>
                <a:srgbClr val="000000"/>
              </a:solidFill>
              <a:ea typeface="Batang" charset="0"/>
              <a:cs typeface="Batang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28600"/>
            <a:ext cx="8231187" cy="377026"/>
          </a:xfrm>
        </p:spPr>
        <p:txBody>
          <a:bodyPr/>
          <a:lstStyle/>
          <a:p>
            <a:r>
              <a:rPr lang="en-US" dirty="0"/>
              <a:t>Diffusion Theory Correction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515100"/>
            <a:ext cx="831850" cy="342900"/>
          </a:xfrm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52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A6435D-64A2-4E23-99A0-94B8AE029D8D}"/>
              </a:ext>
            </a:extLst>
          </p:cNvPr>
          <p:cNvSpPr txBox="1"/>
          <p:nvPr/>
        </p:nvSpPr>
        <p:spPr>
          <a:xfrm>
            <a:off x="5105400" y="4495800"/>
            <a:ext cx="387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Extrapolation distance is sometimes denoted by </a:t>
            </a:r>
            <a:r>
              <a:rPr lang="el-G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l-G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2129135"/>
            <a:ext cx="270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Unreflected systems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100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55257"/>
            <a:ext cx="8231187" cy="377026"/>
          </a:xfrm>
        </p:spPr>
        <p:txBody>
          <a:bodyPr/>
          <a:lstStyle/>
          <a:p>
            <a:r>
              <a:rPr lang="en-US" dirty="0"/>
              <a:t>Extrapolation Distance Lookup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515100"/>
            <a:ext cx="831850" cy="342900"/>
          </a:xfrm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53</a:t>
            </a:fld>
            <a:endParaRPr lang="en-US" dirty="0"/>
          </a:p>
        </p:txBody>
      </p:sp>
      <p:pic>
        <p:nvPicPr>
          <p:cNvPr id="3" name="Content Placeholder 2" descr="Buckling_Figure_ED2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5" t="198" r="-1" b="4791"/>
          <a:stretch/>
        </p:blipFill>
        <p:spPr>
          <a:xfrm>
            <a:off x="609600" y="1249041"/>
            <a:ext cx="7754017" cy="4953000"/>
          </a:xfrm>
        </p:spPr>
      </p:pic>
      <p:sp>
        <p:nvSpPr>
          <p:cNvPr id="2" name="TextBox 1"/>
          <p:cNvSpPr txBox="1"/>
          <p:nvPr/>
        </p:nvSpPr>
        <p:spPr>
          <a:xfrm>
            <a:off x="6172200" y="6378407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Table from LA-3366</a:t>
            </a:r>
          </a:p>
        </p:txBody>
      </p:sp>
    </p:spTree>
    <p:extLst>
      <p:ext uri="{BB962C8B-B14F-4D97-AF65-F5344CB8AC3E}">
        <p14:creationId xmlns:p14="http://schemas.microsoft.com/office/powerpoint/2010/main" val="20609258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04799"/>
            <a:ext cx="4191000" cy="5191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Buckling 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46482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Godiva I Critical Assembly</a:t>
            </a:r>
          </a:p>
          <a:p>
            <a:r>
              <a:rPr lang="en-US" dirty="0"/>
              <a:t>Spherical geometry, unreflected</a:t>
            </a:r>
          </a:p>
          <a:p>
            <a:r>
              <a:rPr lang="en-US" dirty="0"/>
              <a:t>93.5% enriched uranium metal</a:t>
            </a:r>
          </a:p>
          <a:p>
            <a:r>
              <a:rPr lang="en-US" dirty="0"/>
              <a:t>Density = 18.74 g/cm</a:t>
            </a:r>
            <a:r>
              <a:rPr lang="en-US" baseline="30000" dirty="0"/>
              <a:t>3</a:t>
            </a:r>
          </a:p>
          <a:p>
            <a:r>
              <a:rPr lang="en-US" dirty="0"/>
              <a:t>Calculate the critical radius (when assembled)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61A14-1810-48E4-8E95-F6A74C1A9C7A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448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33886" y="3124200"/>
            <a:ext cx="8733914" cy="3261799"/>
            <a:chOff x="105287" y="3139001"/>
            <a:chExt cx="8733914" cy="32617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287" y="3139001"/>
              <a:ext cx="8581513" cy="3261799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2209800" y="5791200"/>
              <a:ext cx="1219200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7001" y="4343400"/>
              <a:ext cx="2362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Extrapolation distance rearranged in terms of D </a:t>
              </a:r>
            </a:p>
          </p:txBody>
        </p:sp>
        <p:cxnSp>
          <p:nvCxnSpPr>
            <p:cNvPr id="16" name="Curved Connector 15"/>
            <p:cNvCxnSpPr/>
            <p:nvPr/>
          </p:nvCxnSpPr>
          <p:spPr>
            <a:xfrm rot="10800000" flipV="1">
              <a:off x="3352800" y="4800600"/>
              <a:ext cx="3124200" cy="1066800"/>
            </a:xfrm>
            <a:prstGeom prst="curvedConnector3">
              <a:avLst>
                <a:gd name="adj1" fmla="val 3780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81000" y="609600"/>
            <a:ext cx="4267200" cy="1421280"/>
            <a:chOff x="381000" y="762000"/>
            <a:chExt cx="4267200" cy="14212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762000"/>
              <a:ext cx="2538750" cy="1421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76600" y="1290935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R = r + 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352800" y="1371600"/>
              <a:ext cx="228600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593725"/>
          </a:xfrm>
        </p:spPr>
        <p:txBody>
          <a:bodyPr/>
          <a:lstStyle/>
          <a:p>
            <a:r>
              <a:rPr lang="en-US" dirty="0"/>
              <a:t>Buckling Example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61A14-1810-48E4-8E95-F6A74C1A9C7A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Recall that d (extrapolation distance) is 0.71÷</a:t>
            </a:r>
            <a:r>
              <a:rPr lang="el-GR" dirty="0"/>
              <a:t>Σ</a:t>
            </a:r>
            <a:r>
              <a:rPr lang="en-US" baseline="-25000" dirty="0" err="1"/>
              <a:t>tr</a:t>
            </a:r>
            <a:r>
              <a:rPr lang="en-US" dirty="0"/>
              <a:t> and D (diffusion coefficient) is  1÷ (3</a:t>
            </a:r>
            <a:r>
              <a:rPr lang="el-GR" dirty="0"/>
              <a:t>Σ</a:t>
            </a:r>
            <a:r>
              <a:rPr lang="en-US" baseline="-25000" dirty="0" err="1"/>
              <a:t>tr</a:t>
            </a:r>
            <a:r>
              <a:rPr lang="en-US" dirty="0"/>
              <a:t>)</a:t>
            </a:r>
          </a:p>
          <a:p>
            <a:r>
              <a:rPr lang="en-US" dirty="0"/>
              <a:t>Recall from diffusion theory example that material buckling was determined to be 0.0876 cm</a:t>
            </a:r>
            <a:r>
              <a:rPr lang="en-US" baseline="30000" dirty="0"/>
              <a:t>-2</a:t>
            </a:r>
            <a:r>
              <a:rPr lang="en-US" dirty="0"/>
              <a:t> and D 1.021 cm</a:t>
            </a:r>
          </a:p>
        </p:txBody>
      </p:sp>
    </p:spTree>
    <p:extLst>
      <p:ext uri="{BB962C8B-B14F-4D97-AF65-F5344CB8AC3E}">
        <p14:creationId xmlns:p14="http://schemas.microsoft.com/office/powerpoint/2010/main" val="29079135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515100"/>
            <a:ext cx="831850" cy="342900"/>
          </a:xfrm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56</a:t>
            </a:fld>
            <a:endParaRPr lang="en-US" dirty="0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3" y="76200"/>
            <a:ext cx="8504237" cy="752475"/>
          </a:xfrm>
        </p:spPr>
        <p:txBody>
          <a:bodyPr/>
          <a:lstStyle/>
          <a:p>
            <a:r>
              <a:rPr lang="en-US" sz="2000" dirty="0"/>
              <a:t>Buckling Example 1</a:t>
            </a:r>
            <a:endParaRPr lang="en-US" dirty="0"/>
          </a:p>
        </p:txBody>
      </p:sp>
      <p:graphicFrame>
        <p:nvGraphicFramePr>
          <p:cNvPr id="500740" name="Object 4"/>
          <p:cNvGraphicFramePr>
            <a:graphicFrameLocks noChangeAspect="1"/>
          </p:cNvGraphicFramePr>
          <p:nvPr>
            <p:extLst/>
          </p:nvPr>
        </p:nvGraphicFramePr>
        <p:xfrm>
          <a:off x="990600" y="1066800"/>
          <a:ext cx="7239000" cy="5494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Document" r:id="rId4" imgW="5654452" imgH="4269269" progId="Word.Document.8">
                  <p:embed/>
                </p:oleObj>
              </mc:Choice>
              <mc:Fallback>
                <p:oleObj name="Document" r:id="rId4" imgW="5654452" imgH="4269269" progId="Word.Document.8">
                  <p:embed/>
                  <p:pic>
                    <p:nvPicPr>
                      <p:cNvPr id="5007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066800"/>
                        <a:ext cx="7239000" cy="54940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9862906"/>
      </p:ext>
    </p:extLst>
  </p:cSld>
  <p:clrMapOvr>
    <a:masterClrMapping/>
  </p:clrMapOvr>
  <p:transition advTm="61598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095750"/>
            <a:ext cx="6781800" cy="2457450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593725"/>
          </a:xfrm>
        </p:spPr>
        <p:txBody>
          <a:bodyPr/>
          <a:lstStyle/>
          <a:p>
            <a:r>
              <a:rPr lang="en-US" dirty="0"/>
              <a:t>Buckling – Example Problem 2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5105400"/>
          </a:xfrm>
        </p:spPr>
        <p:txBody>
          <a:bodyPr/>
          <a:lstStyle/>
          <a:p>
            <a:r>
              <a:rPr lang="en-US" sz="2400" dirty="0">
                <a:cs typeface="Times New Roman" charset="0"/>
              </a:rPr>
              <a:t>Consider a well inside a glovebox 60 cm × 45 cm in area</a:t>
            </a:r>
          </a:p>
          <a:p>
            <a:r>
              <a:rPr lang="en-US" sz="2400" baseline="30000" dirty="0">
                <a:cs typeface="Times New Roman" charset="0"/>
              </a:rPr>
              <a:t>239</a:t>
            </a:r>
            <a:r>
              <a:rPr lang="en-US" sz="2400" dirty="0">
                <a:cs typeface="Times New Roman" charset="0"/>
              </a:rPr>
              <a:t>Pu powder is stored in this glovebox</a:t>
            </a:r>
          </a:p>
          <a:p>
            <a:r>
              <a:rPr lang="en-US" sz="2400" dirty="0">
                <a:cs typeface="Times New Roman" charset="0"/>
              </a:rPr>
              <a:t>Now consider the possibility that powder is washed into the well and mixed with water at a concentration of 100 g Pu/L</a:t>
            </a:r>
          </a:p>
          <a:p>
            <a:r>
              <a:rPr lang="en-US" sz="2400" dirty="0">
                <a:cs typeface="Times New Roman" charset="0"/>
              </a:rPr>
              <a:t>Calculate the critical height of this mixture with 1-inch water reflection</a:t>
            </a:r>
          </a:p>
          <a:p>
            <a:pPr lvl="1"/>
            <a:endParaRPr lang="en-US" sz="2800" dirty="0"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847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09601" y="1219200"/>
            <a:ext cx="7848600" cy="5562600"/>
            <a:chOff x="609601" y="1371600"/>
            <a:chExt cx="7848600" cy="5562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1" y="1522506"/>
              <a:ext cx="7848600" cy="541169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286000" y="1371600"/>
              <a:ext cx="419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Buckling and Extrapolation Distance</a:t>
              </a:r>
            </a:p>
          </p:txBody>
        </p:sp>
        <p:cxnSp>
          <p:nvCxnSpPr>
            <p:cNvPr id="8" name="Curved Connector 7"/>
            <p:cNvCxnSpPr>
              <a:stCxn id="6" idx="1"/>
            </p:cNvCxnSpPr>
            <p:nvPr/>
          </p:nvCxnSpPr>
          <p:spPr bwMode="auto">
            <a:xfrm rot="10800000" flipV="1">
              <a:off x="990600" y="1556266"/>
              <a:ext cx="1295400" cy="1491734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Curved Connector 10"/>
            <p:cNvCxnSpPr>
              <a:stCxn id="6" idx="3"/>
            </p:cNvCxnSpPr>
            <p:nvPr/>
          </p:nvCxnSpPr>
          <p:spPr bwMode="auto">
            <a:xfrm>
              <a:off x="6477000" y="1556266"/>
              <a:ext cx="1295400" cy="2329934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457200"/>
            <a:ext cx="8231187" cy="366254"/>
          </a:xfrm>
        </p:spPr>
        <p:txBody>
          <a:bodyPr/>
          <a:lstStyle/>
          <a:p>
            <a:r>
              <a:rPr lang="en-US" dirty="0"/>
              <a:t>Buckling – Example Problem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31187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ARH-600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705600"/>
            <a:ext cx="457200" cy="152400"/>
          </a:xfrm>
          <a:prstGeom prst="rect">
            <a:avLst/>
          </a:prstGeom>
        </p:spPr>
        <p:txBody>
          <a:bodyPr/>
          <a:lstStyle/>
          <a:p>
            <a:fld id="{675658CD-8464-4987-906E-006271C3A4BE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392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Buckling – Example Problem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Buckling parameters at 100 g Pu/L</a:t>
            </a:r>
          </a:p>
          <a:p>
            <a:pPr lvl="1"/>
            <a:r>
              <a:rPr lang="en-US" dirty="0"/>
              <a:t>Material buckling (B</a:t>
            </a:r>
            <a:r>
              <a:rPr lang="en-US" baseline="-25000" dirty="0"/>
              <a:t>m</a:t>
            </a:r>
            <a:r>
              <a:rPr lang="en-US" baseline="30000" dirty="0"/>
              <a:t>2</a:t>
            </a:r>
            <a:r>
              <a:rPr lang="en-US" dirty="0"/>
              <a:t>) – 0.0255 cm</a:t>
            </a:r>
            <a:r>
              <a:rPr lang="en-US" baseline="30000" dirty="0"/>
              <a:t>-2</a:t>
            </a:r>
            <a:endParaRPr lang="en-US" dirty="0"/>
          </a:p>
          <a:p>
            <a:pPr lvl="1"/>
            <a:r>
              <a:rPr lang="en-US" dirty="0"/>
              <a:t>Extrapolation Length (</a:t>
            </a:r>
            <a:r>
              <a:rPr lang="el-GR" dirty="0"/>
              <a:t>λ</a:t>
            </a:r>
            <a:r>
              <a:rPr lang="en-US" dirty="0"/>
              <a:t>) – 4.2 cm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</a:t>
            </a:r>
            <a:r>
              <a:rPr lang="en-US" baseline="-25000" dirty="0"/>
              <a:t>g</a:t>
            </a:r>
            <a:r>
              <a:rPr lang="en-US" baseline="30000" dirty="0"/>
              <a:t>2</a:t>
            </a:r>
            <a:r>
              <a:rPr lang="en-US" dirty="0"/>
              <a:t> =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 = 60 cm </a:t>
            </a:r>
          </a:p>
          <a:p>
            <a:pPr lvl="1"/>
            <a:r>
              <a:rPr lang="en-US" dirty="0"/>
              <a:t>b = 45 cm</a:t>
            </a:r>
          </a:p>
          <a:p>
            <a:pPr lvl="1"/>
            <a:r>
              <a:rPr lang="en-US" dirty="0"/>
              <a:t>Solve for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705600"/>
            <a:ext cx="457200" cy="152400"/>
          </a:xfrm>
          <a:prstGeom prst="rect">
            <a:avLst/>
          </a:prstGeom>
        </p:spPr>
        <p:txBody>
          <a:bodyPr/>
          <a:lstStyle/>
          <a:p>
            <a:fld id="{675658CD-8464-4987-906E-006271C3A4BE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372255"/>
            <a:ext cx="3138760" cy="894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75" y="2451630"/>
            <a:ext cx="1370925" cy="67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86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500063"/>
            <a:ext cx="8137525" cy="638175"/>
          </a:xfrm>
        </p:spPr>
        <p:txBody>
          <a:bodyPr/>
          <a:lstStyle/>
          <a:p>
            <a:r>
              <a:rPr lang="en-US" dirty="0"/>
              <a:t>Hand Calculation Primer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Each hand calculation method in the Primer (Chapters 2 through 8) is organized as follows</a:t>
            </a:r>
          </a:p>
          <a:p>
            <a:pPr lvl="1">
              <a:lnSpc>
                <a:spcPct val="90000"/>
              </a:lnSpc>
            </a:pPr>
            <a:r>
              <a:rPr lang="ja-JP" altLang="en-US" sz="2200" dirty="0">
                <a:latin typeface="Arial"/>
              </a:rPr>
              <a:t>“</a:t>
            </a:r>
            <a:r>
              <a:rPr lang="en-US" sz="2200" dirty="0"/>
              <a:t>What you will be able to do</a:t>
            </a:r>
            <a:r>
              <a:rPr lang="ja-JP" altLang="en-US" sz="2200" dirty="0">
                <a:latin typeface="Arial"/>
              </a:rPr>
              <a:t>”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Method overview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Method applicability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Example problem solutions (except solid angle)</a:t>
            </a:r>
          </a:p>
          <a:p>
            <a:pPr marL="0" lvl="1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z="2400" b="1" dirty="0"/>
              <a:t>Verification of example problem solutions using a code package or other result is provided in Chapter 9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 lvl="1">
              <a:lnSpc>
                <a:spcPct val="90000"/>
              </a:lnSpc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515100"/>
            <a:ext cx="831850" cy="342900"/>
          </a:xfrm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42200"/>
      </p:ext>
    </p:extLst>
  </p:cSld>
  <p:clrMapOvr>
    <a:masterClrMapping/>
  </p:clrMapOvr>
  <p:transition advTm="140079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Buckling – Example Problem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0.0255 cm</a:t>
            </a:r>
            <a:r>
              <a:rPr lang="en-US" baseline="30000" dirty="0"/>
              <a:t>-2 </a:t>
            </a:r>
            <a:r>
              <a:rPr lang="en-US" dirty="0"/>
              <a:t>= [</a:t>
            </a:r>
            <a:r>
              <a:rPr lang="el-GR" dirty="0"/>
              <a:t>π</a:t>
            </a:r>
            <a:r>
              <a:rPr lang="en-US" dirty="0"/>
              <a:t> / (60+2*4.2)]</a:t>
            </a:r>
            <a:r>
              <a:rPr lang="en-US" baseline="30000" dirty="0"/>
              <a:t>2</a:t>
            </a:r>
            <a:r>
              <a:rPr lang="en-US" dirty="0"/>
              <a:t> + [</a:t>
            </a:r>
            <a:r>
              <a:rPr lang="el-GR" dirty="0"/>
              <a:t>π</a:t>
            </a:r>
            <a:r>
              <a:rPr lang="en-US" dirty="0"/>
              <a:t> / (45+2*4.2)]</a:t>
            </a:r>
            <a:r>
              <a:rPr lang="en-US" baseline="30000" dirty="0"/>
              <a:t>2</a:t>
            </a:r>
            <a:r>
              <a:rPr lang="en-US" dirty="0"/>
              <a:t> + [</a:t>
            </a:r>
            <a:r>
              <a:rPr lang="el-GR" dirty="0"/>
              <a:t>π</a:t>
            </a:r>
            <a:r>
              <a:rPr lang="en-US" dirty="0"/>
              <a:t> / (c+2*4.2)]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c = 13.8 cm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Caution – do not forget to multiply </a:t>
            </a:r>
            <a:r>
              <a:rPr lang="el-GR" dirty="0">
                <a:solidFill>
                  <a:srgbClr val="FF0000"/>
                </a:solidFill>
              </a:rPr>
              <a:t>λ</a:t>
            </a:r>
            <a:r>
              <a:rPr lang="en-US" b="1" dirty="0">
                <a:solidFill>
                  <a:srgbClr val="FF0000"/>
                </a:solidFill>
              </a:rPr>
              <a:t> by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705600"/>
            <a:ext cx="457200" cy="152400"/>
          </a:xfrm>
          <a:prstGeom prst="rect">
            <a:avLst/>
          </a:prstGeom>
        </p:spPr>
        <p:txBody>
          <a:bodyPr/>
          <a:lstStyle/>
          <a:p>
            <a:fld id="{675658CD-8464-4987-906E-006271C3A4BE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680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990600"/>
            <a:ext cx="7772400" cy="1362075"/>
          </a:xfrm>
        </p:spPr>
        <p:txBody>
          <a:bodyPr/>
          <a:lstStyle/>
          <a:p>
            <a:r>
              <a:rPr lang="en-US" dirty="0"/>
              <a:t>Array methods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/>
          <a:lstStyle/>
          <a:p>
            <a:r>
              <a:rPr lang="en-US" b="0" dirty="0"/>
              <a:t>Limiting Surface Density (NB</a:t>
            </a:r>
            <a:r>
              <a:rPr lang="en-US" b="0" baseline="-25000" dirty="0"/>
              <a:t>N</a:t>
            </a:r>
            <a:r>
              <a:rPr lang="en-US" b="0" baseline="30000" dirty="0"/>
              <a:t>2</a:t>
            </a:r>
            <a:r>
              <a:rPr lang="en-US" b="0" dirty="0"/>
              <a:t>)</a:t>
            </a:r>
          </a:p>
          <a:p>
            <a:r>
              <a:rPr lang="en-US" b="0" dirty="0"/>
              <a:t>Surface Density</a:t>
            </a:r>
          </a:p>
          <a:p>
            <a:r>
              <a:rPr lang="en-US" b="0" dirty="0"/>
              <a:t>Density Analog</a:t>
            </a:r>
          </a:p>
          <a:p>
            <a:r>
              <a:rPr lang="en-US" b="0" dirty="0"/>
              <a:t>Solid Angle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24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0"/>
            <a:ext cx="8231187" cy="522683"/>
          </a:xfrm>
        </p:spPr>
        <p:txBody>
          <a:bodyPr/>
          <a:lstStyle/>
          <a:p>
            <a:r>
              <a:rPr lang="en-US" dirty="0"/>
              <a:t>Array Methods – Introduction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990600"/>
            <a:ext cx="8231187" cy="541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rgbClr val="000000"/>
                </a:solidFill>
                <a:ea typeface="Batang" charset="0"/>
                <a:cs typeface="Batang" charset="0"/>
              </a:rPr>
              <a:t>Limiting surface density method, NB</a:t>
            </a:r>
            <a:r>
              <a:rPr lang="en-US" altLang="ko-KR" baseline="-25000" dirty="0">
                <a:solidFill>
                  <a:srgbClr val="000000"/>
                </a:solidFill>
                <a:ea typeface="Batang" charset="0"/>
                <a:cs typeface="Batang" charset="0"/>
              </a:rPr>
              <a:t>N</a:t>
            </a:r>
            <a:r>
              <a:rPr lang="en-US" altLang="ko-KR" baseline="30000" dirty="0">
                <a:solidFill>
                  <a:srgbClr val="000000"/>
                </a:solidFill>
                <a:ea typeface="Batang" charset="0"/>
                <a:cs typeface="Batang" charset="0"/>
              </a:rPr>
              <a:t>2</a:t>
            </a:r>
          </a:p>
          <a:p>
            <a:pPr lvl="1"/>
            <a:r>
              <a:rPr lang="en-US" sz="1800" dirty="0"/>
              <a:t>Calculate the </a:t>
            </a:r>
            <a:r>
              <a:rPr lang="en-US" sz="1800" dirty="0">
                <a:solidFill>
                  <a:srgbClr val="FF0000"/>
                </a:solidFill>
              </a:rPr>
              <a:t>critical</a:t>
            </a:r>
            <a:r>
              <a:rPr lang="en-US" sz="1800" dirty="0"/>
              <a:t> center-to-center (c-t-c) spacing of units of a given mass in a cubic array</a:t>
            </a:r>
          </a:p>
          <a:p>
            <a:pPr lvl="1"/>
            <a:r>
              <a:rPr lang="en-US" sz="1800" dirty="0"/>
              <a:t>Accounts for up to 200 mm of water reflection</a:t>
            </a:r>
          </a:p>
          <a:p>
            <a:r>
              <a:rPr lang="en-US" altLang="ko-KR" dirty="0">
                <a:solidFill>
                  <a:srgbClr val="000000"/>
                </a:solidFill>
                <a:ea typeface="Batang" charset="0"/>
                <a:cs typeface="Batang" charset="0"/>
              </a:rPr>
              <a:t>Surface density method</a:t>
            </a:r>
          </a:p>
          <a:p>
            <a:pPr lvl="1"/>
            <a:r>
              <a:rPr lang="en-US" sz="1800" dirty="0"/>
              <a:t>Calculate the </a:t>
            </a:r>
            <a:r>
              <a:rPr lang="en-US" sz="1800" dirty="0">
                <a:solidFill>
                  <a:srgbClr val="FF0000"/>
                </a:solidFill>
              </a:rPr>
              <a:t>subcritical</a:t>
            </a:r>
            <a:r>
              <a:rPr lang="en-US" sz="1800" dirty="0"/>
              <a:t> c-t-c spacing of units of a given mass in an array that is limited in one dimension</a:t>
            </a:r>
          </a:p>
          <a:p>
            <a:pPr lvl="1"/>
            <a:r>
              <a:rPr lang="en-US" sz="1800" dirty="0"/>
              <a:t>Accounts for up to 155 mm of water reflection</a:t>
            </a:r>
          </a:p>
          <a:p>
            <a:r>
              <a:rPr lang="en-US" altLang="ko-KR" dirty="0">
                <a:solidFill>
                  <a:srgbClr val="000000"/>
                </a:solidFill>
                <a:ea typeface="Batang" charset="0"/>
                <a:cs typeface="Batang" charset="0"/>
              </a:rPr>
              <a:t>Density analog method</a:t>
            </a:r>
          </a:p>
          <a:p>
            <a:pPr lvl="1"/>
            <a:r>
              <a:rPr lang="en-US" sz="1800" dirty="0"/>
              <a:t>Calculate the </a:t>
            </a:r>
            <a:r>
              <a:rPr lang="en-US" sz="1800" dirty="0">
                <a:solidFill>
                  <a:srgbClr val="FF0000"/>
                </a:solidFill>
              </a:rPr>
              <a:t>subcritical</a:t>
            </a:r>
            <a:r>
              <a:rPr lang="en-US" sz="1800" dirty="0"/>
              <a:t> c-t-c spacing of units of a given mass in a cubic array</a:t>
            </a:r>
          </a:p>
          <a:p>
            <a:pPr lvl="1"/>
            <a:r>
              <a:rPr lang="en-US" sz="1800" dirty="0"/>
              <a:t>Accounts for up to 200 mm of water reflection</a:t>
            </a:r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62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226079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0"/>
            <a:ext cx="8231187" cy="522683"/>
          </a:xfrm>
        </p:spPr>
        <p:txBody>
          <a:bodyPr/>
          <a:lstStyle/>
          <a:p>
            <a:r>
              <a:rPr lang="en-US" dirty="0"/>
              <a:t>Array Methods – Introduction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685800"/>
            <a:ext cx="8231187" cy="541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rgbClr val="000000"/>
                </a:solidFill>
                <a:ea typeface="Batang" charset="0"/>
                <a:cs typeface="Batang" charset="0"/>
              </a:rPr>
              <a:t>Solid angle method</a:t>
            </a:r>
          </a:p>
          <a:p>
            <a:pPr lvl="1"/>
            <a:r>
              <a:rPr lang="en-US" sz="1800" dirty="0"/>
              <a:t>Developed as a quick, empirical means of evaluating interaction between small numbers of fissile units</a:t>
            </a:r>
          </a:p>
          <a:p>
            <a:pPr lvl="2"/>
            <a:r>
              <a:rPr lang="en-US" sz="1800" dirty="0"/>
              <a:t>In terms of total solid angle, </a:t>
            </a:r>
            <a:r>
              <a:rPr lang="en-US" sz="1800" dirty="0">
                <a:latin typeface="Symbol" charset="2"/>
                <a:cs typeface="Symbol" charset="2"/>
              </a:rPr>
              <a:t>W</a:t>
            </a:r>
          </a:p>
          <a:p>
            <a:pPr lvl="1"/>
            <a:r>
              <a:rPr lang="en-US" sz="1800" dirty="0"/>
              <a:t>Maximum acceptable </a:t>
            </a:r>
            <a:r>
              <a:rPr lang="en-US" sz="1800" i="1" dirty="0"/>
              <a:t>k</a:t>
            </a:r>
            <a:r>
              <a:rPr lang="en-US" sz="1800" i="1" baseline="-25000" dirty="0"/>
              <a:t>eff</a:t>
            </a:r>
            <a:r>
              <a:rPr lang="en-US" sz="1800" dirty="0"/>
              <a:t> of individual units a function of </a:t>
            </a:r>
            <a:r>
              <a:rPr lang="en-US" sz="1800" dirty="0">
                <a:latin typeface="Symbol" charset="2"/>
                <a:cs typeface="Symbol" charset="2"/>
              </a:rPr>
              <a:t>W</a:t>
            </a:r>
            <a:endParaRPr lang="en-US" sz="1800" dirty="0"/>
          </a:p>
          <a:p>
            <a:pPr lvl="1"/>
            <a:r>
              <a:rPr lang="en-US" sz="1800" dirty="0"/>
              <a:t>Accounts for thick water reflection</a:t>
            </a:r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63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7876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990600"/>
            <a:ext cx="7772400" cy="1362075"/>
          </a:xfrm>
        </p:spPr>
        <p:txBody>
          <a:bodyPr/>
          <a:lstStyle/>
          <a:p>
            <a:r>
              <a:rPr lang="en-US" dirty="0"/>
              <a:t>Array methods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/>
          <a:lstStyle/>
          <a:p>
            <a:r>
              <a:rPr lang="en-US" dirty="0"/>
              <a:t>Limiting Surface Density (NB</a:t>
            </a:r>
            <a:r>
              <a:rPr lang="en-US" baseline="-25000" dirty="0"/>
              <a:t>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b="0" dirty="0"/>
              <a:t>Surface Density</a:t>
            </a:r>
          </a:p>
          <a:p>
            <a:r>
              <a:rPr lang="en-US" b="0" dirty="0"/>
              <a:t>Density Analog</a:t>
            </a:r>
          </a:p>
          <a:p>
            <a:r>
              <a:rPr lang="en-US" b="0" dirty="0"/>
              <a:t>Solid Angle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401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533400"/>
            <a:ext cx="8331200" cy="671513"/>
          </a:xfrm>
        </p:spPr>
        <p:txBody>
          <a:bodyPr/>
          <a:lstStyle/>
          <a:p>
            <a:r>
              <a:rPr lang="en-US" dirty="0"/>
              <a:t>Limiting Surface Density Method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371600"/>
            <a:ext cx="8732837" cy="44084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Applicability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dirty="0"/>
              <a:t>Useful for determining the </a:t>
            </a:r>
            <a:r>
              <a:rPr lang="en-US" dirty="0">
                <a:solidFill>
                  <a:srgbClr val="FF0000"/>
                </a:solidFill>
              </a:rPr>
              <a:t>critical</a:t>
            </a:r>
            <a:r>
              <a:rPr lang="en-US" dirty="0"/>
              <a:t> center-to-center spacing OR mass for fissile materials in arrays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Spherical units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≥64 units (4×4×4 minimum)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Cubic array configuration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 Need to know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Number of units in the array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characteristic constant (c</a:t>
            </a:r>
            <a:r>
              <a:rPr lang="en-US" baseline="-25000" dirty="0"/>
              <a:t>2</a:t>
            </a:r>
            <a:r>
              <a:rPr lang="en-US" dirty="0"/>
              <a:t>)  that is a function of the material properties of the array and the reflection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Critical mass of an unreflected sphere of the fissile material in the array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Mass of the fissile material in each array unit OR center-to-center spacing </a:t>
            </a:r>
          </a:p>
        </p:txBody>
      </p:sp>
      <p:sp>
        <p:nvSpPr>
          <p:cNvPr id="4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65</a:t>
            </a:fld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657363"/>
      </p:ext>
    </p:extLst>
  </p:cSld>
  <p:clrMapOvr>
    <a:masterClrMapping/>
  </p:clrMapOvr>
  <p:transition advTm="111072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Surface Density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5919769" cy="51054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Surface density, </a:t>
            </a:r>
            <a:r>
              <a:rPr lang="el-GR" dirty="0"/>
              <a:t>σ</a:t>
            </a:r>
            <a:r>
              <a:rPr lang="en-US" dirty="0"/>
              <a:t>(m), is a parameter that represents fissile mass projected on a plane</a:t>
            </a:r>
          </a:p>
          <a:p>
            <a:r>
              <a:rPr lang="en-US" dirty="0"/>
              <a:t>Expressed in g/cm</a:t>
            </a:r>
            <a:r>
              <a:rPr lang="en-US" baseline="30000" dirty="0"/>
              <a:t>2</a:t>
            </a:r>
          </a:p>
          <a:p>
            <a:r>
              <a:rPr lang="en-US" dirty="0"/>
              <a:t>Total mass in a stack within the array</a:t>
            </a:r>
          </a:p>
          <a:p>
            <a:r>
              <a:rPr lang="en-US" dirty="0"/>
              <a:t>Projected on the “footprint” of that stack</a:t>
            </a:r>
          </a:p>
          <a:p>
            <a:r>
              <a:rPr lang="en-US" dirty="0"/>
              <a:t>This method utilizes two formulations for surface density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5658CD-8464-4987-906E-006271C3A4BE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569" y="838200"/>
            <a:ext cx="2693140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4876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Recall areal density from core density conversion</a:t>
            </a:r>
          </a:p>
        </p:txBody>
      </p:sp>
      <p:cxnSp>
        <p:nvCxnSpPr>
          <p:cNvPr id="8" name="Curved Connector 7"/>
          <p:cNvCxnSpPr>
            <a:stCxn id="6" idx="3"/>
          </p:cNvCxnSpPr>
          <p:nvPr/>
        </p:nvCxnSpPr>
        <p:spPr>
          <a:xfrm>
            <a:off x="5562600" y="5199966"/>
            <a:ext cx="762000" cy="66743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3287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624287"/>
            <a:ext cx="8343900" cy="377026"/>
          </a:xfrm>
        </p:spPr>
        <p:txBody>
          <a:bodyPr/>
          <a:lstStyle/>
          <a:p>
            <a:r>
              <a:rPr lang="en-US" dirty="0"/>
              <a:t>Limiting Surface Density Method</a:t>
            </a:r>
          </a:p>
        </p:txBody>
      </p:sp>
      <p:sp>
        <p:nvSpPr>
          <p:cNvPr id="548875" name="Rectangle 11"/>
          <p:cNvSpPr>
            <a:spLocks noChangeArrowheads="1"/>
          </p:cNvSpPr>
          <p:nvPr/>
        </p:nvSpPr>
        <p:spPr bwMode="auto">
          <a:xfrm>
            <a:off x="1770063" y="50292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548883" name="Picture 19" descr="LSD_Plot_Fig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" b="-19"/>
          <a:stretch>
            <a:fillRect/>
          </a:stretch>
        </p:blipFill>
        <p:spPr>
          <a:xfrm>
            <a:off x="342900" y="1169885"/>
            <a:ext cx="8299687" cy="4795838"/>
          </a:xfrm>
        </p:spPr>
      </p:pic>
      <p:sp>
        <p:nvSpPr>
          <p:cNvPr id="548884" name="Text Box 20"/>
          <p:cNvSpPr txBox="1">
            <a:spLocks noChangeArrowheads="1"/>
          </p:cNvSpPr>
          <p:nvPr/>
        </p:nvSpPr>
        <p:spPr bwMode="auto">
          <a:xfrm>
            <a:off x="2819400" y="5734185"/>
            <a:ext cx="3048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Century Schoolbook" charset="0"/>
              </a:rPr>
              <a:t>Required for criticality</a:t>
            </a:r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67</a:t>
            </a:fld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8127580"/>
      </p:ext>
    </p:extLst>
  </p:cSld>
  <p:clrMapOvr>
    <a:masterClrMapping/>
  </p:clrMapOvr>
  <p:transition advTm="111072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Surface Density Method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90600"/>
            <a:ext cx="5257800" cy="5105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Total number of units × geometric buckling of a cubic array (NB</a:t>
            </a:r>
            <a:r>
              <a:rPr lang="en-US" baseline="-25000" dirty="0"/>
              <a:t>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n</a:t>
            </a:r>
            <a:r>
              <a:rPr lang="en-US" baseline="-25000" dirty="0"/>
              <a:t>z</a:t>
            </a:r>
            <a:r>
              <a:rPr lang="en-US" dirty="0"/>
              <a:t> is the number of units in the “z” direction</a:t>
            </a:r>
          </a:p>
          <a:p>
            <a:r>
              <a:rPr lang="en-US" dirty="0"/>
              <a:t>m is the mass of a single unit (kg)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is the half-spacing in the array (cm)</a:t>
            </a:r>
          </a:p>
          <a:p>
            <a:r>
              <a:rPr lang="en-US" dirty="0"/>
              <a:t>c is 0.55 ± 0.18 (empirically determined)</a:t>
            </a:r>
          </a:p>
          <a:p>
            <a:r>
              <a:rPr lang="en-US" dirty="0"/>
              <a:t>N is the total number of units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54D13826-173E-FC4B-AF65-4A000EB5C986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70" y="1600200"/>
            <a:ext cx="2961430" cy="1295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533400"/>
            <a:ext cx="3580014" cy="342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732" y="4267200"/>
            <a:ext cx="2248068" cy="24151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1371600"/>
            <a:ext cx="2173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Geometry Line</a:t>
            </a:r>
          </a:p>
        </p:txBody>
      </p:sp>
    </p:spTree>
    <p:extLst>
      <p:ext uri="{BB962C8B-B14F-4D97-AF65-F5344CB8AC3E}">
        <p14:creationId xmlns:p14="http://schemas.microsoft.com/office/powerpoint/2010/main" val="11486874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Surface Density Method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 is a constant dependent on material properties (cm</a:t>
            </a:r>
            <a:r>
              <a:rPr lang="en-US" baseline="30000" dirty="0"/>
              <a:t>-2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Slope of the material line</a:t>
            </a:r>
          </a:p>
          <a:p>
            <a:pPr lvl="1"/>
            <a:r>
              <a:rPr lang="en-US" dirty="0"/>
              <a:t>Dependent on array reflection</a:t>
            </a:r>
          </a:p>
          <a:p>
            <a:pPr lvl="1"/>
            <a:r>
              <a:rPr lang="en-US" dirty="0"/>
              <a:t>Empirically determined</a:t>
            </a:r>
          </a:p>
          <a:p>
            <a:pPr lvl="1"/>
            <a:r>
              <a:rPr lang="en-US" dirty="0"/>
              <a:t>LA-14244-M</a:t>
            </a:r>
          </a:p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 is the unreflected critical mass (grams or kg)</a:t>
            </a:r>
          </a:p>
          <a:p>
            <a:endParaRPr lang="en-US" dirty="0"/>
          </a:p>
          <a:p>
            <a:r>
              <a:rPr lang="en-US" dirty="0"/>
              <a:t>As spacing between units is decreased, </a:t>
            </a:r>
            <a:r>
              <a:rPr lang="el-GR" dirty="0"/>
              <a:t>σ</a:t>
            </a:r>
            <a:r>
              <a:rPr lang="en-US" dirty="0"/>
              <a:t>(m) becomes larger</a:t>
            </a:r>
          </a:p>
          <a:p>
            <a:r>
              <a:rPr lang="en-US" dirty="0"/>
              <a:t>As spacing between units approaches infinity, </a:t>
            </a:r>
            <a:r>
              <a:rPr lang="el-GR" dirty="0"/>
              <a:t>σ</a:t>
            </a:r>
            <a:r>
              <a:rPr lang="en-US" dirty="0"/>
              <a:t>(m) becomes infinitesimal and mass approaches the unreflected critical mass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54D13826-173E-FC4B-AF65-4A000EB5C986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371600"/>
            <a:ext cx="2002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Material 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3300376" cy="10405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4872335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General Observations</a:t>
            </a:r>
          </a:p>
        </p:txBody>
      </p:sp>
    </p:spTree>
    <p:extLst>
      <p:ext uri="{BB962C8B-B14F-4D97-AF65-F5344CB8AC3E}">
        <p14:creationId xmlns:p14="http://schemas.microsoft.com/office/powerpoint/2010/main" val="366624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685800"/>
            <a:ext cx="8197850" cy="515938"/>
          </a:xfrm>
        </p:spPr>
        <p:txBody>
          <a:bodyPr/>
          <a:lstStyle/>
          <a:p>
            <a:r>
              <a:rPr lang="en-US" sz="2000" dirty="0"/>
              <a:t>Confidence in Hand Calculations – Single Unit Methods</a:t>
            </a:r>
            <a:endParaRPr lang="en-US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438275"/>
            <a:ext cx="3783012" cy="4305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Problem</a:t>
            </a:r>
            <a:r>
              <a:rPr lang="en-US" sz="2000" dirty="0"/>
              <a:t>: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1800" dirty="0"/>
              <a:t>The Godiva I critical assembly at Los Alamos was used to perform various critical experiments. Assume the assembly is made from 93% enriched </a:t>
            </a:r>
            <a:r>
              <a:rPr lang="en-US" sz="1800" baseline="30000" dirty="0"/>
              <a:t>235</a:t>
            </a:r>
            <a:r>
              <a:rPr lang="en-US" sz="1800" dirty="0"/>
              <a:t>U (</a:t>
            </a:r>
            <a:r>
              <a:rPr lang="en-US" sz="1800" dirty="0">
                <a:sym typeface="Symbol" charset="0"/>
              </a:rPr>
              <a:t>density: </a:t>
            </a:r>
            <a:r>
              <a:rPr lang="en-US" sz="1800" dirty="0"/>
              <a:t>18.8 g/cm</a:t>
            </a:r>
            <a:r>
              <a:rPr lang="en-US" sz="1800" baseline="30000" dirty="0"/>
              <a:t>3</a:t>
            </a:r>
            <a:r>
              <a:rPr lang="en-US" sz="1800" dirty="0"/>
              <a:t>) and is essentially an unreflected system.  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Using one-group diffusion theory, estimate the spherical critical radius for this system when the three fissile pieces are fully assembled.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492548" name="Picture 4" descr="Godiva 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1303338"/>
            <a:ext cx="3629025" cy="4537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515100"/>
            <a:ext cx="831850" cy="342900"/>
          </a:xfrm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924871"/>
      </p:ext>
    </p:extLst>
  </p:cSld>
  <p:clrMapOvr>
    <a:masterClrMapping/>
  </p:clrMapOvr>
  <p:transition advTm="104622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624287"/>
            <a:ext cx="8343900" cy="377026"/>
          </a:xfrm>
        </p:spPr>
        <p:txBody>
          <a:bodyPr/>
          <a:lstStyle/>
          <a:p>
            <a:r>
              <a:rPr lang="en-US" dirty="0"/>
              <a:t>Limiting Surface Density Method</a:t>
            </a:r>
          </a:p>
        </p:txBody>
      </p:sp>
      <p:sp>
        <p:nvSpPr>
          <p:cNvPr id="569347" name="Rectangle 3"/>
          <p:cNvSpPr>
            <a:spLocks noChangeArrowheads="1"/>
          </p:cNvSpPr>
          <p:nvPr/>
        </p:nvSpPr>
        <p:spPr bwMode="auto">
          <a:xfrm>
            <a:off x="1770063" y="50292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569350" name="Picture 6" descr="example_Nb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139753"/>
            <a:ext cx="6658878" cy="5105400"/>
          </a:xfrm>
        </p:spPr>
      </p:pic>
      <p:sp>
        <p:nvSpPr>
          <p:cNvPr id="5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70</a:t>
            </a:fld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2584202"/>
      </p:ext>
    </p:extLst>
  </p:cSld>
  <p:clrMapOvr>
    <a:masterClrMapping/>
  </p:clrMapOvr>
  <p:transition advTm="111072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55257"/>
            <a:ext cx="8231187" cy="377026"/>
          </a:xfrm>
        </p:spPr>
        <p:txBody>
          <a:bodyPr/>
          <a:lstStyle/>
          <a:p>
            <a:r>
              <a:rPr lang="en-US" dirty="0"/>
              <a:t>Limiting Surface Density Method</a:t>
            </a:r>
          </a:p>
        </p:txBody>
      </p:sp>
      <p:graphicFrame>
        <p:nvGraphicFramePr>
          <p:cNvPr id="552963" name="Object 3"/>
          <p:cNvGraphicFramePr>
            <a:graphicFrameLocks noGrp="1" noChangeAspect="1"/>
          </p:cNvGraphicFramePr>
          <p:nvPr>
            <p:ph type="body" idx="1"/>
            <p:extLst/>
          </p:nvPr>
        </p:nvGraphicFramePr>
        <p:xfrm>
          <a:off x="798513" y="1676400"/>
          <a:ext cx="34544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0" name="Equation" r:id="rId4" imgW="2044700" imgH="444500" progId="Equation.3">
                  <p:embed/>
                </p:oleObj>
              </mc:Choice>
              <mc:Fallback>
                <p:oleObj name="Equation" r:id="rId4" imgW="2044700" imgH="4445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1676400"/>
                        <a:ext cx="3454400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3305175" y="38544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graphicFrame>
        <p:nvGraphicFramePr>
          <p:cNvPr id="552966" name="Object 6"/>
          <p:cNvGraphicFramePr>
            <a:graphicFrameLocks noChangeAspect="1"/>
          </p:cNvGraphicFramePr>
          <p:nvPr>
            <p:extLst/>
          </p:nvPr>
        </p:nvGraphicFramePr>
        <p:xfrm>
          <a:off x="762000" y="2743200"/>
          <a:ext cx="6034088" cy="334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1" name="Equation" r:id="rId6" imgW="4068360" imgH="2248920" progId="Equation.3">
                  <p:embed/>
                </p:oleObj>
              </mc:Choice>
              <mc:Fallback>
                <p:oleObj name="Equation" r:id="rId6" imgW="4068360" imgH="2248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43200"/>
                        <a:ext cx="6034088" cy="33464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71</a:t>
            </a:fld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1219200"/>
            <a:ext cx="7728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Divide each </a:t>
            </a:r>
            <a:r>
              <a:rPr lang="el-GR" b="1" dirty="0"/>
              <a:t>σ</a:t>
            </a:r>
            <a:r>
              <a:rPr lang="en-US" b="1" dirty="0"/>
              <a:t>(m) formulation by m and solve the equality</a:t>
            </a:r>
          </a:p>
        </p:txBody>
      </p:sp>
    </p:spTree>
    <p:extLst>
      <p:ext uri="{BB962C8B-B14F-4D97-AF65-F5344CB8AC3E}">
        <p14:creationId xmlns:p14="http://schemas.microsoft.com/office/powerpoint/2010/main" val="15122440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710811"/>
            <a:ext cx="8343900" cy="377026"/>
          </a:xfrm>
        </p:spPr>
        <p:txBody>
          <a:bodyPr/>
          <a:lstStyle/>
          <a:p>
            <a:r>
              <a:rPr lang="en-US" dirty="0"/>
              <a:t>Limiting Surface Density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3305175" y="38544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556043" name="Picture 11" descr="CubicArray_keno3d_h2o_re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9950" y="1295400"/>
            <a:ext cx="3778250" cy="3317487"/>
          </a:xfrm>
        </p:spPr>
      </p:pic>
      <p:sp>
        <p:nvSpPr>
          <p:cNvPr id="556044" name="Text Box 12"/>
          <p:cNvSpPr txBox="1">
            <a:spLocks noChangeArrowheads="1"/>
          </p:cNvSpPr>
          <p:nvPr/>
        </p:nvSpPr>
        <p:spPr bwMode="auto">
          <a:xfrm>
            <a:off x="457201" y="1752600"/>
            <a:ext cx="4422774" cy="19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400" dirty="0">
                <a:latin typeface="Arial" charset="0"/>
              </a:rPr>
              <a:t> 4x4x4 Water-Reflected Array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400" dirty="0">
                <a:latin typeface="Arial" charset="0"/>
              </a:rPr>
              <a:t> 76.2 cm (30</a:t>
            </a:r>
            <a:r>
              <a:rPr lang="ja-JP" altLang="en-US" sz="1400" dirty="0">
                <a:latin typeface="Arial" charset="0"/>
              </a:rPr>
              <a:t>”</a:t>
            </a:r>
            <a:r>
              <a:rPr lang="en-US" sz="1400" dirty="0">
                <a:latin typeface="Arial" charset="0"/>
              </a:rPr>
              <a:t> c-to-c spacing between units)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400" dirty="0">
                <a:latin typeface="Arial" charset="0"/>
              </a:rPr>
              <a:t>U (100) metal units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>
                <a:latin typeface="Arial" charset="0"/>
              </a:rPr>
              <a:t>c</a:t>
            </a:r>
            <a:r>
              <a:rPr lang="en-US" sz="1400" baseline="30000" dirty="0">
                <a:latin typeface="Arial" charset="0"/>
              </a:rPr>
              <a:t>2 </a:t>
            </a:r>
            <a:r>
              <a:rPr lang="en-US" sz="1400" dirty="0">
                <a:latin typeface="Arial" charset="0"/>
              </a:rPr>
              <a:t>= 1.806×10</a:t>
            </a:r>
            <a:r>
              <a:rPr lang="en-US" sz="1400" baseline="30000" dirty="0">
                <a:latin typeface="Arial" charset="0"/>
              </a:rPr>
              <a:t>-3</a:t>
            </a:r>
            <a:r>
              <a:rPr lang="en-US" sz="1400" dirty="0">
                <a:latin typeface="Arial" charset="0"/>
              </a:rPr>
              <a:t> cm</a:t>
            </a:r>
            <a:r>
              <a:rPr lang="en-US" sz="1400" baseline="30000" dirty="0">
                <a:latin typeface="Arial" charset="0"/>
              </a:rPr>
              <a:t>-2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>
                <a:latin typeface="Arial" charset="0"/>
              </a:rPr>
              <a:t>m</a:t>
            </a:r>
            <a:r>
              <a:rPr lang="en-US" sz="1400" baseline="-25000" dirty="0">
                <a:latin typeface="Arial" charset="0"/>
              </a:rPr>
              <a:t>0</a:t>
            </a:r>
            <a:r>
              <a:rPr lang="en-US" sz="1400" dirty="0">
                <a:latin typeface="Arial" charset="0"/>
              </a:rPr>
              <a:t> = 45.68 kg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400" dirty="0">
                <a:latin typeface="Arial" charset="0"/>
              </a:rPr>
              <a:t>Determine unit mass for array criticality</a:t>
            </a:r>
            <a:endParaRPr lang="en-US" sz="1400" dirty="0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72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883134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Surface Density </a:t>
            </a:r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56043" name="Picture 11" descr="CubicArray_keno3d_h2o_re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71600"/>
            <a:ext cx="3339682" cy="2933333"/>
          </a:xfrm>
        </p:spPr>
      </p:pic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3305175" y="38544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56044" name="Text Box 12"/>
          <p:cNvSpPr txBox="1">
            <a:spLocks noChangeArrowheads="1"/>
          </p:cNvSpPr>
          <p:nvPr/>
        </p:nvSpPr>
        <p:spPr bwMode="auto">
          <a:xfrm>
            <a:off x="457201" y="1752600"/>
            <a:ext cx="4422774" cy="19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400" dirty="0">
                <a:latin typeface="Arial" charset="0"/>
              </a:rPr>
              <a:t> 4x4x4 Water-Reflected Array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400" dirty="0">
                <a:latin typeface="Arial" charset="0"/>
              </a:rPr>
              <a:t> 76.2 cm (30</a:t>
            </a:r>
            <a:r>
              <a:rPr lang="ja-JP" altLang="en-US" sz="1400" dirty="0">
                <a:latin typeface="Arial" charset="0"/>
              </a:rPr>
              <a:t>”</a:t>
            </a:r>
            <a:r>
              <a:rPr lang="en-US" sz="1400" dirty="0">
                <a:latin typeface="Arial" charset="0"/>
              </a:rPr>
              <a:t> c-to-c spacing between units)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400" dirty="0">
                <a:latin typeface="Arial" charset="0"/>
              </a:rPr>
              <a:t>U (100) metal units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>
                <a:latin typeface="Arial" charset="0"/>
              </a:rPr>
              <a:t>c</a:t>
            </a:r>
            <a:r>
              <a:rPr lang="en-US" sz="1400" baseline="30000" dirty="0">
                <a:latin typeface="Arial" charset="0"/>
              </a:rPr>
              <a:t>2 </a:t>
            </a:r>
            <a:r>
              <a:rPr lang="en-US" sz="1400" dirty="0">
                <a:latin typeface="Arial" charset="0"/>
              </a:rPr>
              <a:t>= 1.806×10</a:t>
            </a:r>
            <a:r>
              <a:rPr lang="en-US" sz="1400" baseline="30000" dirty="0">
                <a:latin typeface="Arial" charset="0"/>
              </a:rPr>
              <a:t>-3</a:t>
            </a:r>
            <a:r>
              <a:rPr lang="en-US" sz="1400" dirty="0">
                <a:latin typeface="Arial" charset="0"/>
              </a:rPr>
              <a:t> cm</a:t>
            </a:r>
            <a:r>
              <a:rPr lang="en-US" sz="1400" baseline="30000" dirty="0">
                <a:latin typeface="Arial" charset="0"/>
              </a:rPr>
              <a:t>-2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>
                <a:latin typeface="Arial" charset="0"/>
              </a:rPr>
              <a:t>m</a:t>
            </a:r>
            <a:r>
              <a:rPr lang="en-US" sz="1400" baseline="-25000" dirty="0">
                <a:latin typeface="Arial" charset="0"/>
              </a:rPr>
              <a:t>0</a:t>
            </a:r>
            <a:r>
              <a:rPr lang="en-US" sz="1400" dirty="0">
                <a:latin typeface="Arial" charset="0"/>
              </a:rPr>
              <a:t> = 45.68 kg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400" dirty="0">
                <a:latin typeface="Arial" charset="0"/>
              </a:rPr>
              <a:t>Determine unit mass for array criticality</a:t>
            </a:r>
            <a:endParaRPr lang="en-US" sz="1400" dirty="0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73</a:t>
            </a:fld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4447398"/>
                <a:ext cx="4976940" cy="103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447398"/>
                <a:ext cx="4976940" cy="10390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7368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Surface Density </a:t>
            </a:r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56043" name="Picture 11" descr="CubicArray_keno3d_h2o_re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71600"/>
            <a:ext cx="3339682" cy="2933333"/>
          </a:xfrm>
        </p:spPr>
      </p:pic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3305175" y="38544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56044" name="Text Box 12"/>
          <p:cNvSpPr txBox="1">
            <a:spLocks noChangeArrowheads="1"/>
          </p:cNvSpPr>
          <p:nvPr/>
        </p:nvSpPr>
        <p:spPr bwMode="auto">
          <a:xfrm>
            <a:off x="457201" y="1752600"/>
            <a:ext cx="4422774" cy="19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400" dirty="0">
                <a:latin typeface="Arial" charset="0"/>
              </a:rPr>
              <a:t> 4x4x4 Water-Reflected Array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400" dirty="0">
                <a:latin typeface="Arial" charset="0"/>
              </a:rPr>
              <a:t> 76.2 cm (30</a:t>
            </a:r>
            <a:r>
              <a:rPr lang="ja-JP" altLang="en-US" sz="1400" dirty="0">
                <a:latin typeface="Arial" charset="0"/>
              </a:rPr>
              <a:t>”</a:t>
            </a:r>
            <a:r>
              <a:rPr lang="en-US" sz="1400" dirty="0">
                <a:latin typeface="Arial" charset="0"/>
              </a:rPr>
              <a:t> c-to-c spacing between units)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400" dirty="0">
                <a:latin typeface="Arial" charset="0"/>
              </a:rPr>
              <a:t>U (100) metal units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>
                <a:latin typeface="Arial" charset="0"/>
              </a:rPr>
              <a:t>c</a:t>
            </a:r>
            <a:r>
              <a:rPr lang="en-US" sz="1400" baseline="30000" dirty="0">
                <a:latin typeface="Arial" charset="0"/>
              </a:rPr>
              <a:t>2 </a:t>
            </a:r>
            <a:r>
              <a:rPr lang="en-US" sz="1400" dirty="0">
                <a:latin typeface="Arial" charset="0"/>
              </a:rPr>
              <a:t>= 1.806×10</a:t>
            </a:r>
            <a:r>
              <a:rPr lang="en-US" sz="1400" baseline="30000" dirty="0">
                <a:latin typeface="Arial" charset="0"/>
              </a:rPr>
              <a:t>-3</a:t>
            </a:r>
            <a:r>
              <a:rPr lang="en-US" sz="1400" dirty="0">
                <a:latin typeface="Arial" charset="0"/>
              </a:rPr>
              <a:t> cm</a:t>
            </a:r>
            <a:r>
              <a:rPr lang="en-US" sz="1400" baseline="30000" dirty="0">
                <a:latin typeface="Arial" charset="0"/>
              </a:rPr>
              <a:t>-2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>
                <a:latin typeface="Arial" charset="0"/>
              </a:rPr>
              <a:t>m</a:t>
            </a:r>
            <a:r>
              <a:rPr lang="en-US" sz="1400" baseline="-25000" dirty="0">
                <a:latin typeface="Arial" charset="0"/>
              </a:rPr>
              <a:t>0</a:t>
            </a:r>
            <a:r>
              <a:rPr lang="en-US" sz="1400" dirty="0">
                <a:latin typeface="Arial" charset="0"/>
              </a:rPr>
              <a:t> = 45.68 kg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400" dirty="0">
                <a:latin typeface="Arial" charset="0"/>
              </a:rPr>
              <a:t>Determine unit mass for array criticality</a:t>
            </a:r>
            <a:endParaRPr lang="en-US" sz="1400" dirty="0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74</a:t>
            </a:fld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4447398"/>
                <a:ext cx="8743739" cy="103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=45.68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𝑘𝑔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1.805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−3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𝑐𝑚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76.2 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𝑐𝑚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0.55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64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447398"/>
                <a:ext cx="8743739" cy="10390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66800" y="5715000"/>
                <a:ext cx="17427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=34.3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715000"/>
                <a:ext cx="1742785" cy="369332"/>
              </a:xfrm>
              <a:prstGeom prst="rect">
                <a:avLst/>
              </a:prstGeom>
              <a:blipFill>
                <a:blip r:embed="rId5"/>
                <a:stretch>
                  <a:fillRect t="-1667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1682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208" y="2590800"/>
            <a:ext cx="4504592" cy="3919602"/>
          </a:xfrm>
          <a:prstGeom prst="rect">
            <a:avLst/>
          </a:prstGeom>
        </p:spPr>
      </p:pic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710811"/>
            <a:ext cx="8343900" cy="377026"/>
          </a:xfrm>
        </p:spPr>
        <p:txBody>
          <a:bodyPr/>
          <a:lstStyle/>
          <a:p>
            <a:r>
              <a:rPr lang="en-US" dirty="0"/>
              <a:t>Limiting Surface Density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3305175" y="38544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graphicFrame>
        <p:nvGraphicFramePr>
          <p:cNvPr id="556045" name="Object 13"/>
          <p:cNvGraphicFramePr>
            <a:graphicFrameLocks noChangeAspect="1"/>
          </p:cNvGraphicFramePr>
          <p:nvPr>
            <p:extLst/>
          </p:nvPr>
        </p:nvGraphicFramePr>
        <p:xfrm>
          <a:off x="152400" y="1143000"/>
          <a:ext cx="5274552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Equation" r:id="rId5" imgW="4232880" imgH="1764360" progId="Equation.3">
                  <p:embed/>
                </p:oleObj>
              </mc:Choice>
              <mc:Fallback>
                <p:oleObj name="Equation" r:id="rId5" imgW="4232880" imgH="1764360" progId="Equation.3">
                  <p:embed/>
                  <p:pic>
                    <p:nvPicPr>
                      <p:cNvPr id="55604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43000"/>
                        <a:ext cx="5274552" cy="220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75</a:t>
            </a:fld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179976" y="4567328"/>
            <a:ext cx="221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critical </a:t>
            </a:r>
            <a:r>
              <a:rPr lang="en-US" dirty="0"/>
              <a:t>m=34 kg</a:t>
            </a:r>
            <a:endParaRPr lang="en-US" u="sng" dirty="0"/>
          </a:p>
        </p:txBody>
      </p:sp>
      <p:cxnSp>
        <p:nvCxnSpPr>
          <p:cNvPr id="6" name="Curved Connector 5"/>
          <p:cNvCxnSpPr>
            <a:stCxn id="14" idx="3"/>
          </p:cNvCxnSpPr>
          <p:nvPr/>
        </p:nvCxnSpPr>
        <p:spPr bwMode="auto">
          <a:xfrm>
            <a:off x="3397250" y="4798161"/>
            <a:ext cx="4146550" cy="383439"/>
          </a:xfrm>
          <a:prstGeom prst="curvedConnector3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0" y="1607403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Graphical Representation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860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Surface Density Example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Determine </a:t>
            </a:r>
            <a:r>
              <a:rPr lang="en-US" b="1" dirty="0" err="1" smtClean="0"/>
              <a:t>k</a:t>
            </a:r>
            <a:r>
              <a:rPr lang="en-US" b="1" baseline="-25000" dirty="0" err="1" smtClean="0"/>
              <a:t>eff</a:t>
            </a:r>
            <a:r>
              <a:rPr lang="en-US" b="1" dirty="0" smtClean="0"/>
              <a:t> if the unit mass in the array is 20 kg U(100)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509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Surface Density Example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Determine </a:t>
            </a:r>
            <a:r>
              <a:rPr lang="en-US" b="1" dirty="0" err="1" smtClean="0"/>
              <a:t>k</a:t>
            </a:r>
            <a:r>
              <a:rPr lang="en-US" b="1" baseline="-25000" dirty="0" err="1" smtClean="0"/>
              <a:t>eff</a:t>
            </a:r>
            <a:r>
              <a:rPr lang="en-US" b="1" dirty="0" smtClean="0"/>
              <a:t> if the unit mass in the array is 20 kg U(100)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82944" y="2590800"/>
                <a:ext cx="1352999" cy="4158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944" y="2590800"/>
                <a:ext cx="1352999" cy="4158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069093" y="2895600"/>
            <a:ext cx="2874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Fraction Critical</a:t>
            </a:r>
            <a:endParaRPr lang="en-US" sz="2000" dirty="0">
              <a:solidFill>
                <a:schemeClr val="accent2"/>
              </a:solidFill>
            </a:endParaRPr>
          </a:p>
        </p:txBody>
      </p:sp>
      <p:cxnSp>
        <p:nvCxnSpPr>
          <p:cNvPr id="11" name="Curved Connector 10"/>
          <p:cNvCxnSpPr>
            <a:stCxn id="10" idx="1"/>
          </p:cNvCxnSpPr>
          <p:nvPr/>
        </p:nvCxnSpPr>
        <p:spPr bwMode="auto">
          <a:xfrm rot="10800000">
            <a:off x="2286001" y="2798711"/>
            <a:ext cx="783093" cy="29694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0223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Surface Density Example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Determine </a:t>
            </a:r>
            <a:r>
              <a:rPr lang="en-US" b="1" dirty="0" err="1" smtClean="0"/>
              <a:t>k</a:t>
            </a:r>
            <a:r>
              <a:rPr lang="en-US" b="1" baseline="-25000" dirty="0" err="1" smtClean="0"/>
              <a:t>eff</a:t>
            </a:r>
            <a:r>
              <a:rPr lang="en-US" b="1" dirty="0" smtClean="0"/>
              <a:t> if the unit mass in the array is 20 kg U(100)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82944" y="2590800"/>
                <a:ext cx="1694438" cy="406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0.30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944" y="2590800"/>
                <a:ext cx="1694438" cy="406393"/>
              </a:xfrm>
              <a:prstGeom prst="rect">
                <a:avLst/>
              </a:prstGeom>
              <a:blipFill rotWithShape="0">
                <a:blip r:embed="rId2"/>
                <a:stretch>
                  <a:fillRect l="-3597" r="-1079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3411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Surface Density Example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Determine </a:t>
            </a:r>
            <a:r>
              <a:rPr lang="en-US" b="1" dirty="0" err="1" smtClean="0"/>
              <a:t>k</a:t>
            </a:r>
            <a:r>
              <a:rPr lang="en-US" b="1" baseline="-25000" dirty="0" err="1" smtClean="0"/>
              <a:t>eff</a:t>
            </a:r>
            <a:r>
              <a:rPr lang="en-US" b="1" dirty="0" smtClean="0"/>
              <a:t> if the unit mass in the array is 20 kg U(100)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82944" y="2590800"/>
                <a:ext cx="1694438" cy="406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0.30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944" y="2590800"/>
                <a:ext cx="1694438" cy="406393"/>
              </a:xfrm>
              <a:prstGeom prst="rect">
                <a:avLst/>
              </a:prstGeom>
              <a:blipFill rotWithShape="0">
                <a:blip r:embed="rId2"/>
                <a:stretch>
                  <a:fillRect l="-3597" r="-1079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77368" y="3291449"/>
                <a:ext cx="2861232" cy="902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20 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𝑘𝑔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34.3 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0.30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368" y="3291449"/>
                <a:ext cx="2861232" cy="90281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290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515100"/>
            <a:ext cx="831850" cy="342900"/>
          </a:xfrm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8</a:t>
            </a:fld>
            <a:endParaRPr lang="en-US" dirty="0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3" y="407988"/>
            <a:ext cx="8504237" cy="752475"/>
          </a:xfrm>
        </p:spPr>
        <p:txBody>
          <a:bodyPr/>
          <a:lstStyle/>
          <a:p>
            <a:r>
              <a:rPr lang="en-US" sz="2000" dirty="0"/>
              <a:t>Confidence in Hand Calculations – Single Unit Methods (Cont.)</a:t>
            </a:r>
            <a:endParaRPr lang="en-US" dirty="0"/>
          </a:p>
        </p:txBody>
      </p:sp>
      <p:graphicFrame>
        <p:nvGraphicFramePr>
          <p:cNvPr id="500740" name="Object 4"/>
          <p:cNvGraphicFramePr>
            <a:graphicFrameLocks noChangeAspect="1"/>
          </p:cNvGraphicFramePr>
          <p:nvPr>
            <p:extLst/>
          </p:nvPr>
        </p:nvGraphicFramePr>
        <p:xfrm>
          <a:off x="990600" y="1219200"/>
          <a:ext cx="7239000" cy="5494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Document" r:id="rId4" imgW="5654452" imgH="4269269" progId="Word.Document.8">
                  <p:embed/>
                </p:oleObj>
              </mc:Choice>
              <mc:Fallback>
                <p:oleObj name="Document" r:id="rId4" imgW="5654452" imgH="426926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19200"/>
                        <a:ext cx="7239000" cy="54940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1957555"/>
      </p:ext>
    </p:extLst>
  </p:cSld>
  <p:clrMapOvr>
    <a:masterClrMapping/>
  </p:clrMapOvr>
  <p:transition advTm="61598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Surface Density Example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Determine </a:t>
            </a:r>
            <a:r>
              <a:rPr lang="en-US" b="1" dirty="0" err="1" smtClean="0"/>
              <a:t>k</a:t>
            </a:r>
            <a:r>
              <a:rPr lang="en-US" b="1" baseline="-25000" dirty="0" err="1" smtClean="0"/>
              <a:t>eff</a:t>
            </a:r>
            <a:r>
              <a:rPr lang="en-US" b="1" dirty="0" smtClean="0"/>
              <a:t> if the unit mass in the array is 20 kg U(100)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82944" y="2590800"/>
                <a:ext cx="1694438" cy="406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0.30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944" y="2590800"/>
                <a:ext cx="1694438" cy="406393"/>
              </a:xfrm>
              <a:prstGeom prst="rect">
                <a:avLst/>
              </a:prstGeom>
              <a:blipFill rotWithShape="0">
                <a:blip r:embed="rId2"/>
                <a:stretch>
                  <a:fillRect l="-3597" r="-1079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77368" y="3291449"/>
                <a:ext cx="2861232" cy="902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20 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𝑘𝑔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34.3 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0.30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368" y="3291449"/>
                <a:ext cx="2861232" cy="90281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77368" y="4438963"/>
                <a:ext cx="1629229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=0.85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368" y="4438963"/>
                <a:ext cx="1629229" cy="398955"/>
              </a:xfrm>
              <a:prstGeom prst="rect">
                <a:avLst/>
              </a:prstGeom>
              <a:blipFill rotWithShape="0">
                <a:blip r:embed="rId4"/>
                <a:stretch>
                  <a:fillRect l="-3745" r="-4869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90067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990600"/>
            <a:ext cx="7772400" cy="1362075"/>
          </a:xfrm>
        </p:spPr>
        <p:txBody>
          <a:bodyPr/>
          <a:lstStyle/>
          <a:p>
            <a:r>
              <a:rPr lang="en-US" dirty="0"/>
              <a:t>Array methods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/>
          <a:lstStyle/>
          <a:p>
            <a:r>
              <a:rPr lang="en-US" b="0" dirty="0"/>
              <a:t>Limiting Surface Density (NB</a:t>
            </a:r>
            <a:r>
              <a:rPr lang="en-US" b="0" baseline="-25000" dirty="0"/>
              <a:t>N</a:t>
            </a:r>
            <a:r>
              <a:rPr lang="en-US" b="0" baseline="30000" dirty="0"/>
              <a:t>2</a:t>
            </a:r>
            <a:r>
              <a:rPr lang="en-US" b="0" dirty="0"/>
              <a:t>)</a:t>
            </a:r>
          </a:p>
          <a:p>
            <a:r>
              <a:rPr lang="en-US" dirty="0"/>
              <a:t>Surface Density</a:t>
            </a:r>
          </a:p>
          <a:p>
            <a:r>
              <a:rPr lang="en-US" b="0" dirty="0"/>
              <a:t>Density Analog</a:t>
            </a:r>
          </a:p>
          <a:p>
            <a:r>
              <a:rPr lang="en-US" b="0" dirty="0"/>
              <a:t>Solid Angle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8588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31200" cy="585788"/>
          </a:xfrm>
        </p:spPr>
        <p:txBody>
          <a:bodyPr/>
          <a:lstStyle/>
          <a:p>
            <a:r>
              <a:rPr lang="en-US" dirty="0"/>
              <a:t>Surface Density Method</a:t>
            </a:r>
          </a:p>
        </p:txBody>
      </p:sp>
      <p:sp>
        <p:nvSpPr>
          <p:cNvPr id="4884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34963" y="1447800"/>
            <a:ext cx="8591550" cy="4165600"/>
          </a:xfrm>
        </p:spPr>
        <p:txBody>
          <a:bodyPr/>
          <a:lstStyle/>
          <a:p>
            <a:r>
              <a:rPr lang="en-US" dirty="0"/>
              <a:t>Applicability</a:t>
            </a:r>
            <a:endParaRPr lang="en-US" sz="1400" dirty="0"/>
          </a:p>
          <a:p>
            <a:pPr lvl="1"/>
            <a:r>
              <a:rPr lang="en-US" sz="1800" dirty="0"/>
              <a:t>Derived from limiting surface density relationships</a:t>
            </a:r>
          </a:p>
          <a:p>
            <a:pPr lvl="1"/>
            <a:r>
              <a:rPr lang="en-US" sz="1800" dirty="0"/>
              <a:t>Useful for determining the </a:t>
            </a:r>
            <a:r>
              <a:rPr lang="en-US" sz="1800" dirty="0">
                <a:solidFill>
                  <a:srgbClr val="FF0000"/>
                </a:solidFill>
              </a:rPr>
              <a:t>subcritical</a:t>
            </a:r>
            <a:r>
              <a:rPr lang="en-US" sz="1800" dirty="0"/>
              <a:t> center-to-center spacing OR mass for fissile materials </a:t>
            </a:r>
          </a:p>
          <a:p>
            <a:pPr lvl="1"/>
            <a:r>
              <a:rPr lang="en-US" sz="1800" dirty="0"/>
              <a:t>Array configurations where the size of the array is controlled in one direction (infinite planar dimensions)</a:t>
            </a:r>
          </a:p>
          <a:p>
            <a:pPr lvl="1"/>
            <a:r>
              <a:rPr lang="en-US" sz="1800" dirty="0"/>
              <a:t>Maximum k</a:t>
            </a:r>
            <a:r>
              <a:rPr lang="en-US" sz="1800" baseline="-25000" dirty="0"/>
              <a:t>eff</a:t>
            </a:r>
            <a:r>
              <a:rPr lang="en-US" sz="1800" dirty="0"/>
              <a:t> for an individual array unit cannot be larger than 0.9</a:t>
            </a:r>
          </a:p>
          <a:p>
            <a:r>
              <a:rPr lang="en-US" dirty="0"/>
              <a:t> Need to know</a:t>
            </a:r>
          </a:p>
          <a:p>
            <a:pPr lvl="1"/>
            <a:r>
              <a:rPr lang="en-US" sz="1800" dirty="0"/>
              <a:t>Fissile unit stack height</a:t>
            </a:r>
          </a:p>
          <a:p>
            <a:pPr lvl="1"/>
            <a:r>
              <a:rPr lang="en-US" sz="1800" dirty="0"/>
              <a:t>Critical dimensions for an infinite water-reflected critical slab of the fissile material in the array</a:t>
            </a:r>
          </a:p>
          <a:p>
            <a:pPr lvl="1"/>
            <a:r>
              <a:rPr lang="en-US" sz="1800" dirty="0"/>
              <a:t>Critical mass of an unreflected sphere of the fissile material in the array</a:t>
            </a:r>
          </a:p>
          <a:p>
            <a:pPr lvl="1"/>
            <a:r>
              <a:rPr lang="en-US" sz="1800" dirty="0"/>
              <a:t>Mass of the fissile material in each array unit OR center-to-center spacing</a:t>
            </a:r>
          </a:p>
        </p:txBody>
      </p:sp>
      <p:sp>
        <p:nvSpPr>
          <p:cNvPr id="4" name="Slide Number Placeholder 6"/>
          <p:cNvSpPr txBox="1">
            <a:spLocks/>
          </p:cNvSpPr>
          <p:nvPr/>
        </p:nvSpPr>
        <p:spPr bwMode="auto">
          <a:xfrm>
            <a:off x="7668344" y="64008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82</a:t>
            </a:fld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274100"/>
      </p:ext>
    </p:extLst>
  </p:cSld>
  <p:clrMapOvr>
    <a:masterClrMapping/>
  </p:clrMapOvr>
  <p:transition advTm="111072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2819400"/>
            <a:ext cx="7489351" cy="2499870"/>
            <a:chOff x="457200" y="3404760"/>
            <a:chExt cx="7489351" cy="249987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" y="3404760"/>
              <a:ext cx="7413151" cy="14720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" y="4800600"/>
              <a:ext cx="1878675" cy="110403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552" y="1219200"/>
            <a:ext cx="3487848" cy="1434450"/>
          </a:xfrm>
          <a:prstGeom prst="rect">
            <a:avLst/>
          </a:prstGeom>
        </p:spPr>
      </p:pic>
      <p:sp>
        <p:nvSpPr>
          <p:cNvPr id="48845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From the limiting surface density technique: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For an infinite planar array (N=∞)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where d is the spacing between units in the array (cm)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Density Method</a:t>
            </a:r>
          </a:p>
        </p:txBody>
      </p:sp>
      <p:sp>
        <p:nvSpPr>
          <p:cNvPr id="4" name="Slide Number Placeholder 6"/>
          <p:cNvSpPr txBox="1">
            <a:spLocks/>
          </p:cNvSpPr>
          <p:nvPr/>
        </p:nvSpPr>
        <p:spPr bwMode="auto">
          <a:xfrm>
            <a:off x="7668344" y="64008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83</a:t>
            </a:fld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0170786"/>
      </p:ext>
    </p:extLst>
  </p:cSld>
  <p:clrMapOvr>
    <a:masterClrMapping/>
  </p:clrMapOvr>
  <p:transition advTm="111072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24" y="4369860"/>
            <a:ext cx="6549976" cy="1345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590800"/>
            <a:ext cx="3300376" cy="1433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219200"/>
            <a:ext cx="2894175" cy="1142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Density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705600"/>
            <a:ext cx="457200" cy="152400"/>
          </a:xfrm>
          <a:prstGeom prst="rect">
            <a:avLst/>
          </a:prstGeom>
        </p:spPr>
        <p:txBody>
          <a:bodyPr/>
          <a:lstStyle/>
          <a:p>
            <a:fld id="{675658CD-8464-4987-906E-006271C3A4BE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64893" y="4038600"/>
            <a:ext cx="1502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equal to zero when f=0.73</a:t>
            </a:r>
          </a:p>
        </p:txBody>
      </p:sp>
      <p:cxnSp>
        <p:nvCxnSpPr>
          <p:cNvPr id="19" name="Curved Connector 18"/>
          <p:cNvCxnSpPr>
            <a:stCxn id="8" idx="1"/>
            <a:endCxn id="7" idx="3"/>
          </p:cNvCxnSpPr>
          <p:nvPr/>
        </p:nvCxnSpPr>
        <p:spPr bwMode="auto">
          <a:xfrm rot="10800000" flipV="1">
            <a:off x="7086601" y="4546432"/>
            <a:ext cx="478293" cy="495998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Material Line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Factor out m</a:t>
            </a:r>
            <a:r>
              <a:rPr lang="en-US" baseline="-25000" dirty="0"/>
              <a:t>0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Safety Margin: unit k</a:t>
            </a:r>
            <a:r>
              <a:rPr lang="en-US" baseline="-25000" dirty="0"/>
              <a:t>eff</a:t>
            </a:r>
            <a:r>
              <a:rPr lang="en-US" dirty="0"/>
              <a:t>≤0.9 (fraction critical 0.73)</a:t>
            </a:r>
          </a:p>
        </p:txBody>
      </p:sp>
    </p:spTree>
    <p:extLst>
      <p:ext uri="{BB962C8B-B14F-4D97-AF65-F5344CB8AC3E}">
        <p14:creationId xmlns:p14="http://schemas.microsoft.com/office/powerpoint/2010/main" val="1602122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309280"/>
            <a:ext cx="3757351" cy="862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756550"/>
            <a:ext cx="3198826" cy="824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232970"/>
            <a:ext cx="5229826" cy="1357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Density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705600"/>
            <a:ext cx="457200" cy="152400"/>
          </a:xfrm>
          <a:prstGeom prst="rect">
            <a:avLst/>
          </a:prstGeom>
        </p:spPr>
        <p:txBody>
          <a:bodyPr/>
          <a:lstStyle/>
          <a:p>
            <a:fld id="{675658CD-8464-4987-906E-006271C3A4BE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unit mass approaches zero, allowable surface density approaches: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Substitute this result in </a:t>
            </a:r>
            <a:r>
              <a:rPr lang="el-GR" dirty="0"/>
              <a:t>σ</a:t>
            </a:r>
            <a:r>
              <a:rPr lang="en-US" dirty="0"/>
              <a:t>(m) formula [</a:t>
            </a:r>
            <a:r>
              <a:rPr lang="el-GR" dirty="0"/>
              <a:t>σ</a:t>
            </a:r>
            <a:r>
              <a:rPr lang="en-US" baseline="-25000" dirty="0"/>
              <a:t>0</a:t>
            </a:r>
            <a:r>
              <a:rPr lang="en-US" dirty="0"/>
              <a:t>=</a:t>
            </a:r>
            <a:r>
              <a:rPr lang="el-GR" dirty="0"/>
              <a:t> σ</a:t>
            </a:r>
            <a:r>
              <a:rPr lang="en-US" dirty="0"/>
              <a:t>(o)]</a:t>
            </a:r>
          </a:p>
          <a:p>
            <a:endParaRPr lang="en-US" dirty="0"/>
          </a:p>
          <a:p>
            <a:endParaRPr lang="en-US" sz="800" dirty="0"/>
          </a:p>
          <a:p>
            <a:r>
              <a:rPr lang="el-GR" dirty="0"/>
              <a:t>σ</a:t>
            </a:r>
            <a:r>
              <a:rPr lang="en-US" baseline="-25000" dirty="0"/>
              <a:t>0 </a:t>
            </a:r>
            <a:r>
              <a:rPr lang="en-US" dirty="0"/>
              <a:t>is the surface density of the </a:t>
            </a:r>
            <a:r>
              <a:rPr lang="en-US" u="sng" dirty="0"/>
              <a:t>water-reflected</a:t>
            </a:r>
            <a:r>
              <a:rPr lang="en-US" dirty="0"/>
              <a:t> infinite slab (g/cm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Critical thickness × density</a:t>
            </a:r>
          </a:p>
          <a:p>
            <a:r>
              <a:rPr lang="en-US" dirty="0"/>
              <a:t>Another safety factor that limits the computed surface density to 54% of </a:t>
            </a:r>
            <a:r>
              <a:rPr lang="el-GR" dirty="0"/>
              <a:t>σ</a:t>
            </a:r>
            <a:r>
              <a:rPr lang="en-US" baseline="-25000" dirty="0"/>
              <a:t>0 </a:t>
            </a:r>
            <a:r>
              <a:rPr lang="en-US" dirty="0"/>
              <a:t>(precludes tight spacing of small units):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4189214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Caution: do not use c</a:t>
            </a:r>
            <a:r>
              <a:rPr lang="en-US" baseline="-25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×m</a:t>
            </a:r>
            <a:r>
              <a:rPr lang="en-US" baseline="-25000" dirty="0">
                <a:solidFill>
                  <a:schemeClr val="accent2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5751759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49" y="2706330"/>
            <a:ext cx="7210051" cy="15608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Density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705600"/>
            <a:ext cx="457200" cy="152400"/>
          </a:xfrm>
          <a:prstGeom prst="rect">
            <a:avLst/>
          </a:prstGeom>
        </p:spPr>
        <p:txBody>
          <a:bodyPr/>
          <a:lstStyle/>
          <a:p>
            <a:fld id="{675658CD-8464-4987-906E-006271C3A4BE}" type="slidenum">
              <a:rPr lang="en-US" smtClean="0"/>
              <a:pPr/>
              <a:t>86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1258170"/>
            <a:ext cx="4799175" cy="1104030"/>
            <a:chOff x="457200" y="1524000"/>
            <a:chExt cx="4799175" cy="11040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524000"/>
              <a:ext cx="1878675" cy="110403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1676400"/>
              <a:ext cx="2894175" cy="64719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Equality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Solve for 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 in units of grams; d in units of centimeters</a:t>
            </a:r>
          </a:p>
        </p:txBody>
      </p:sp>
    </p:spTree>
    <p:extLst>
      <p:ext uri="{BB962C8B-B14F-4D97-AF65-F5344CB8AC3E}">
        <p14:creationId xmlns:p14="http://schemas.microsoft.com/office/powerpoint/2010/main" val="14133921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624287"/>
            <a:ext cx="8343900" cy="377026"/>
          </a:xfrm>
        </p:spPr>
        <p:txBody>
          <a:bodyPr/>
          <a:lstStyle/>
          <a:p>
            <a:r>
              <a:rPr lang="en-US" dirty="0"/>
              <a:t>Surface Density Method</a:t>
            </a:r>
          </a:p>
        </p:txBody>
      </p:sp>
      <p:sp>
        <p:nvSpPr>
          <p:cNvPr id="519181" name="Text Box 13"/>
          <p:cNvSpPr txBox="1">
            <a:spLocks noChangeArrowheads="1"/>
          </p:cNvSpPr>
          <p:nvPr/>
        </p:nvSpPr>
        <p:spPr bwMode="auto">
          <a:xfrm>
            <a:off x="1219200" y="1752600"/>
            <a:ext cx="2114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8000"/>
                </a:solidFill>
                <a:latin typeface="Arial" charset="0"/>
              </a:rPr>
              <a:t>Infinite Planar Array</a:t>
            </a:r>
            <a:endParaRPr lang="en-US" dirty="0"/>
          </a:p>
        </p:txBody>
      </p:sp>
      <p:pic>
        <p:nvPicPr>
          <p:cNvPr id="519185" name="Picture 17" descr="SurfaceDensity_Figure20_AN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5650" y="1425575"/>
            <a:ext cx="4090988" cy="4176713"/>
          </a:xfrm>
          <a:ln/>
        </p:spPr>
      </p:pic>
      <p:graphicFrame>
        <p:nvGraphicFramePr>
          <p:cNvPr id="519186" name="Object 18"/>
          <p:cNvGraphicFramePr>
            <a:graphicFrameLocks noChangeAspect="1"/>
          </p:cNvGraphicFramePr>
          <p:nvPr>
            <p:extLst/>
          </p:nvPr>
        </p:nvGraphicFramePr>
        <p:xfrm>
          <a:off x="4419600" y="5032375"/>
          <a:ext cx="171926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6" imgW="1079500" imgH="431800" progId="Equation.3">
                  <p:embed/>
                </p:oleObj>
              </mc:Choice>
              <mc:Fallback>
                <p:oleObj name="Equation" r:id="rId6" imgW="1079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032375"/>
                        <a:ext cx="171926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9187" name="Line 19"/>
          <p:cNvSpPr>
            <a:spLocks noChangeShapeType="1"/>
          </p:cNvSpPr>
          <p:nvPr/>
        </p:nvSpPr>
        <p:spPr bwMode="auto">
          <a:xfrm flipV="1">
            <a:off x="5256213" y="4497388"/>
            <a:ext cx="31115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19189" name="Picture 21" descr="Surf_Density_Reflector_155_AN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82813"/>
            <a:ext cx="4421188" cy="2593975"/>
          </a:xfrm>
        </p:spPr>
      </p:pic>
      <p:sp>
        <p:nvSpPr>
          <p:cNvPr id="8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87</a:t>
            </a:fld>
            <a:endParaRPr lang="en-US" sz="1200" dirty="0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543550" y="5835650"/>
            <a:ext cx="274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8000"/>
                </a:solidFill>
                <a:latin typeface="Arial" charset="0"/>
              </a:rPr>
              <a:t>Conservatively applied to a finite planar array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21831497"/>
      </p:ext>
    </p:extLst>
  </p:cSld>
  <p:clrMapOvr>
    <a:masterClrMapping/>
  </p:clrMapOvr>
  <p:transition advTm="111072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624287"/>
            <a:ext cx="8343900" cy="377026"/>
          </a:xfrm>
        </p:spPr>
        <p:txBody>
          <a:bodyPr/>
          <a:lstStyle/>
          <a:p>
            <a:r>
              <a:rPr lang="en-US" dirty="0"/>
              <a:t>Surface Density Method</a:t>
            </a:r>
          </a:p>
        </p:txBody>
      </p:sp>
      <p:sp>
        <p:nvSpPr>
          <p:cNvPr id="52327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826000" y="1790700"/>
            <a:ext cx="3948113" cy="4152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Infinite planar arrays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The coefficient 0.54 precludes small units from attaining criticality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Individual units with a k</a:t>
            </a:r>
            <a:r>
              <a:rPr lang="en-US" sz="1800" baseline="-25000" dirty="0"/>
              <a:t>eff </a:t>
            </a:r>
            <a:r>
              <a:rPr lang="en-US" sz="1800" dirty="0"/>
              <a:t>= 0.9 (73% of the critical mass) results in an infinite center-to-center spacing result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Provides a </a:t>
            </a:r>
            <a:r>
              <a:rPr lang="en-US" sz="1800" u="sng" dirty="0"/>
              <a:t>subcritical</a:t>
            </a:r>
            <a:r>
              <a:rPr lang="en-US" sz="1800" dirty="0"/>
              <a:t> result for the center-to-center spacing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The coefficient </a:t>
            </a:r>
            <a:r>
              <a:rPr lang="en-US" sz="1800" dirty="0">
                <a:latin typeface="Symbol" charset="2"/>
                <a:cs typeface="Symbol" charset="2"/>
              </a:rPr>
              <a:t>s</a:t>
            </a:r>
            <a:r>
              <a:rPr lang="en-US" sz="1800" baseline="-25000" dirty="0"/>
              <a:t>o</a:t>
            </a:r>
            <a:r>
              <a:rPr lang="en-US" sz="1800" dirty="0"/>
              <a:t> is the surface density of the critical </a:t>
            </a:r>
            <a:r>
              <a:rPr lang="en-US" sz="1800" u="sng" dirty="0"/>
              <a:t>water-reflected</a:t>
            </a:r>
            <a:r>
              <a:rPr lang="en-US" sz="1800" dirty="0"/>
              <a:t> infinite slab (g/cm</a:t>
            </a:r>
            <a:r>
              <a:rPr lang="en-US" sz="1800" baseline="30000" dirty="0"/>
              <a:t>2</a:t>
            </a:r>
            <a:r>
              <a:rPr lang="en-US" sz="1800" dirty="0"/>
              <a:t>) </a:t>
            </a: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pic>
        <p:nvPicPr>
          <p:cNvPr id="523281" name="Picture 17" descr="Center_to_Center_spacing_A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500" y="1697038"/>
            <a:ext cx="4254500" cy="3784600"/>
          </a:xfrm>
        </p:spPr>
      </p:pic>
      <p:sp>
        <p:nvSpPr>
          <p:cNvPr id="5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88</a:t>
            </a:fld>
            <a:endParaRPr lang="en-US" sz="1200" dirty="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581401" y="1143000"/>
            <a:ext cx="1752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8000"/>
                </a:solidFill>
                <a:latin typeface="Arial" charset="0"/>
              </a:rPr>
              <a:t>Summary</a:t>
            </a:r>
            <a:endParaRPr lang="en-US" sz="2800" b="1" dirty="0">
              <a:solidFill>
                <a:srgbClr val="FF80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839036"/>
      </p:ext>
    </p:extLst>
  </p:cSld>
  <p:clrMapOvr>
    <a:masterClrMapping/>
  </p:clrMapOvr>
  <p:transition advTm="111072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990600"/>
            <a:ext cx="7772400" cy="1362075"/>
          </a:xfrm>
        </p:spPr>
        <p:txBody>
          <a:bodyPr/>
          <a:lstStyle/>
          <a:p>
            <a:r>
              <a:rPr lang="en-US" dirty="0"/>
              <a:t>Array methods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/>
          <a:lstStyle/>
          <a:p>
            <a:r>
              <a:rPr lang="en-US" b="0" dirty="0"/>
              <a:t>Limiting Surface Density (NB</a:t>
            </a:r>
            <a:r>
              <a:rPr lang="en-US" b="0" baseline="-25000" dirty="0"/>
              <a:t>N</a:t>
            </a:r>
            <a:r>
              <a:rPr lang="en-US" b="0" baseline="30000" dirty="0"/>
              <a:t>2</a:t>
            </a:r>
            <a:r>
              <a:rPr lang="en-US" b="0" dirty="0"/>
              <a:t>)</a:t>
            </a:r>
          </a:p>
          <a:p>
            <a:r>
              <a:rPr lang="en-US" b="0" dirty="0"/>
              <a:t>Surface Density</a:t>
            </a:r>
          </a:p>
          <a:p>
            <a:r>
              <a:rPr lang="en-US" dirty="0"/>
              <a:t>Density Analog</a:t>
            </a:r>
          </a:p>
          <a:p>
            <a:r>
              <a:rPr lang="en-US" b="0" dirty="0"/>
              <a:t>Solid Angle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65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6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600200"/>
            <a:ext cx="32766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6643" name="Rectangle 3"/>
          <p:cNvSpPr>
            <a:spLocks noGrp="1" noChangeArrowheads="1"/>
          </p:cNvSpPr>
          <p:nvPr>
            <p:ph type="title"/>
          </p:nvPr>
        </p:nvSpPr>
        <p:spPr>
          <a:xfrm>
            <a:off x="481013" y="609600"/>
            <a:ext cx="8129587" cy="571500"/>
          </a:xfrm>
          <a:noFill/>
          <a:ln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/>
              <a:t>Confidence in Hand Calculations – Array Methods</a:t>
            </a:r>
          </a:p>
        </p:txBody>
      </p:sp>
      <p:sp>
        <p:nvSpPr>
          <p:cNvPr id="4966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5450" y="1752599"/>
            <a:ext cx="3795713" cy="3844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Problem: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HEU-MET-FAST-023 Case 22 (ICSBEP Handbook), 4x4x4, 10.5 kg U Metal (93.2), 15.2 cm Paraffin Reflector.</a:t>
            </a:r>
          </a:p>
          <a:p>
            <a:pPr>
              <a:lnSpc>
                <a:spcPct val="90000"/>
              </a:lnSpc>
            </a:pPr>
            <a:r>
              <a:rPr lang="en-US" dirty="0"/>
              <a:t>Using the following array methods, verify the center-to-center spacing between the array units.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Surface density method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Density analog method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Limiting surface density method    </a:t>
            </a: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sp>
        <p:nvSpPr>
          <p:cNvPr id="496645" name="Rectangle 5"/>
          <p:cNvSpPr>
            <a:spLocks noChangeArrowheads="1"/>
          </p:cNvSpPr>
          <p:nvPr/>
        </p:nvSpPr>
        <p:spPr bwMode="auto">
          <a:xfrm>
            <a:off x="4933950" y="22669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2400" dirty="0">
              <a:latin typeface="Verdana" charset="0"/>
              <a:cs typeface="ＭＳ Ｐゴシック" charset="0"/>
            </a:endParaRPr>
          </a:p>
        </p:txBody>
      </p:sp>
      <p:pic>
        <p:nvPicPr>
          <p:cNvPr id="496646" name="Picture 6" descr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7" y="3429000"/>
            <a:ext cx="2595563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515100"/>
            <a:ext cx="831850" cy="342900"/>
          </a:xfrm>
          <a:prstGeom prst="rect">
            <a:avLst/>
          </a:prstGeom>
        </p:spPr>
        <p:txBody>
          <a:bodyPr/>
          <a:lstStyle/>
          <a:p>
            <a:fld id="{EBD1A287-F34D-754A-B249-189008582C14}" type="slidenum">
              <a:rPr lang="en-US" sz="900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4516188"/>
      </p:ext>
    </p:extLst>
  </p:cSld>
  <p:clrMapOvr>
    <a:masterClrMapping/>
  </p:clrMapOvr>
  <p:transition advTm="84901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619125"/>
            <a:ext cx="8331200" cy="585788"/>
          </a:xfrm>
        </p:spPr>
        <p:txBody>
          <a:bodyPr/>
          <a:lstStyle/>
          <a:p>
            <a:r>
              <a:rPr lang="en-US" dirty="0"/>
              <a:t>Density Analog Method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963" y="1460500"/>
            <a:ext cx="8512175" cy="4152900"/>
          </a:xfrm>
        </p:spPr>
        <p:txBody>
          <a:bodyPr/>
          <a:lstStyle/>
          <a:p>
            <a:r>
              <a:rPr lang="en-US" sz="2400" dirty="0"/>
              <a:t>Applicability</a:t>
            </a:r>
            <a:endParaRPr lang="en-US" dirty="0"/>
          </a:p>
          <a:p>
            <a:pPr lvl="1"/>
            <a:r>
              <a:rPr lang="en-US" dirty="0"/>
              <a:t>Useful for determining the </a:t>
            </a:r>
            <a:r>
              <a:rPr lang="en-US" dirty="0">
                <a:solidFill>
                  <a:srgbClr val="FF0000"/>
                </a:solidFill>
              </a:rPr>
              <a:t>subcritical</a:t>
            </a:r>
            <a:r>
              <a:rPr lang="en-US" dirty="0"/>
              <a:t> center-to-center spacing OR mass for fissile materials </a:t>
            </a:r>
          </a:p>
          <a:p>
            <a:pPr lvl="1"/>
            <a:r>
              <a:rPr lang="en-US" dirty="0"/>
              <a:t>Cubic array configuration</a:t>
            </a:r>
          </a:p>
          <a:p>
            <a:pPr lvl="1"/>
            <a:r>
              <a:rPr lang="en-US" dirty="0"/>
              <a:t>Maximum k</a:t>
            </a:r>
            <a:r>
              <a:rPr lang="en-US" baseline="-25000" dirty="0"/>
              <a:t>eff</a:t>
            </a:r>
            <a:r>
              <a:rPr lang="en-US" dirty="0"/>
              <a:t> for an individual array unit cannot be larger than 0.9</a:t>
            </a:r>
          </a:p>
          <a:p>
            <a:r>
              <a:rPr lang="en-US" sz="2400" dirty="0"/>
              <a:t>Need to know</a:t>
            </a:r>
          </a:p>
          <a:p>
            <a:pPr lvl="1"/>
            <a:r>
              <a:rPr lang="en-US" dirty="0"/>
              <a:t>Fissile unit stack height</a:t>
            </a:r>
          </a:p>
          <a:p>
            <a:pPr lvl="1"/>
            <a:r>
              <a:rPr lang="en-US" dirty="0"/>
              <a:t>Critical dimensions for an infinite water-reflected slab of the fissile material in the array</a:t>
            </a:r>
          </a:p>
          <a:p>
            <a:pPr lvl="1"/>
            <a:r>
              <a:rPr lang="en-US" dirty="0"/>
              <a:t>Critical mass of an unreflected sphere of the fissile material in the array</a:t>
            </a:r>
          </a:p>
          <a:p>
            <a:pPr lvl="1"/>
            <a:r>
              <a:rPr lang="en-US" dirty="0"/>
              <a:t>Mass of the fissile material in each array unit OR center-to-center spacing</a:t>
            </a:r>
          </a:p>
        </p:txBody>
      </p:sp>
      <p:sp>
        <p:nvSpPr>
          <p:cNvPr id="4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90</a:t>
            </a:fld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7390079"/>
      </p:ext>
    </p:extLst>
  </p:cSld>
  <p:clrMapOvr>
    <a:masterClrMapping/>
  </p:clrMapOvr>
  <p:transition advTm="111072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633" name="Picture 9" descr="DA_4x4x4_lattice_AN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775" y="1339850"/>
            <a:ext cx="3328988" cy="4510088"/>
          </a:xfrm>
        </p:spPr>
      </p:pic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624287"/>
            <a:ext cx="8343900" cy="377026"/>
          </a:xfrm>
        </p:spPr>
        <p:txBody>
          <a:bodyPr/>
          <a:lstStyle/>
          <a:p>
            <a:r>
              <a:rPr lang="en-US" dirty="0"/>
              <a:t>Density Analog Method</a:t>
            </a:r>
          </a:p>
        </p:txBody>
      </p:sp>
      <p:sp>
        <p:nvSpPr>
          <p:cNvPr id="538627" name="Text Box 3"/>
          <p:cNvSpPr txBox="1">
            <a:spLocks noChangeArrowheads="1"/>
          </p:cNvSpPr>
          <p:nvPr/>
        </p:nvSpPr>
        <p:spPr bwMode="auto">
          <a:xfrm>
            <a:off x="5724525" y="1355725"/>
            <a:ext cx="1933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8000"/>
                </a:solidFill>
                <a:latin typeface="Arial" charset="0"/>
              </a:rPr>
              <a:t>Finite Cubic Array</a:t>
            </a:r>
            <a:endParaRPr lang="en-US" dirty="0"/>
          </a:p>
        </p:txBody>
      </p:sp>
      <p:graphicFrame>
        <p:nvGraphicFramePr>
          <p:cNvPr id="538629" name="Object 5"/>
          <p:cNvGraphicFramePr>
            <a:graphicFrameLocks noChangeAspect="1"/>
          </p:cNvGraphicFramePr>
          <p:nvPr>
            <p:extLst/>
          </p:nvPr>
        </p:nvGraphicFramePr>
        <p:xfrm>
          <a:off x="2501900" y="5508625"/>
          <a:ext cx="1719263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Equation" r:id="rId6" imgW="1079500" imgH="431800" progId="Equation.3">
                  <p:embed/>
                </p:oleObj>
              </mc:Choice>
              <mc:Fallback>
                <p:oleObj name="Equation" r:id="rId6" imgW="1079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5508625"/>
                        <a:ext cx="1719263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30" name="Line 6"/>
          <p:cNvSpPr>
            <a:spLocks noChangeShapeType="1"/>
          </p:cNvSpPr>
          <p:nvPr/>
        </p:nvSpPr>
        <p:spPr bwMode="auto">
          <a:xfrm flipH="1" flipV="1">
            <a:off x="2536825" y="5172075"/>
            <a:ext cx="566738" cy="550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38637" name="Picture 13" descr="CubicArray_keno3d_h2o_re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0888" y="1814513"/>
            <a:ext cx="4149725" cy="3644900"/>
          </a:xfrm>
        </p:spPr>
      </p:pic>
      <p:sp>
        <p:nvSpPr>
          <p:cNvPr id="538638" name="Text Box 14"/>
          <p:cNvSpPr txBox="1">
            <a:spLocks noChangeArrowheads="1"/>
          </p:cNvSpPr>
          <p:nvPr/>
        </p:nvSpPr>
        <p:spPr bwMode="auto">
          <a:xfrm>
            <a:off x="6142038" y="5394325"/>
            <a:ext cx="1916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20 cm water reflector</a:t>
            </a:r>
            <a:endParaRPr lang="en-US" dirty="0"/>
          </a:p>
        </p:txBody>
      </p:sp>
      <p:sp>
        <p:nvSpPr>
          <p:cNvPr id="538639" name="Line 15"/>
          <p:cNvSpPr>
            <a:spLocks noChangeShapeType="1"/>
          </p:cNvSpPr>
          <p:nvPr/>
        </p:nvSpPr>
        <p:spPr bwMode="auto">
          <a:xfrm flipV="1">
            <a:off x="7064375" y="4891088"/>
            <a:ext cx="219075" cy="525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91</a:t>
            </a:fld>
            <a:endParaRPr lang="en-US" sz="12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33621373"/>
      </p:ext>
    </p:extLst>
  </p:cSld>
  <p:clrMapOvr>
    <a:masterClrMapping/>
  </p:clrMapOvr>
  <p:transition advTm="111072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800600"/>
            <a:ext cx="1878675" cy="1104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429000"/>
            <a:ext cx="7413151" cy="14720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552" y="1600200"/>
            <a:ext cx="3487848" cy="1434450"/>
          </a:xfrm>
          <a:prstGeom prst="rect">
            <a:avLst/>
          </a:prstGeom>
        </p:spPr>
      </p:pic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28892"/>
            <a:ext cx="8331200" cy="366254"/>
          </a:xfrm>
        </p:spPr>
        <p:txBody>
          <a:bodyPr/>
          <a:lstStyle/>
          <a:p>
            <a:r>
              <a:rPr lang="en-US" dirty="0"/>
              <a:t>Density Analog Method</a:t>
            </a:r>
          </a:p>
        </p:txBody>
      </p:sp>
      <p:sp>
        <p:nvSpPr>
          <p:cNvPr id="4884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34963" y="1460500"/>
            <a:ext cx="8591550" cy="4152900"/>
          </a:xfrm>
        </p:spPr>
        <p:txBody>
          <a:bodyPr/>
          <a:lstStyle/>
          <a:p>
            <a:r>
              <a:rPr lang="en-US" sz="2400" dirty="0"/>
              <a:t>From the limiting surface density technique: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For a large arrays (as N approaches ∞)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where d is the spacing between units in the array (cm)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6"/>
          <p:cNvSpPr txBox="1">
            <a:spLocks/>
          </p:cNvSpPr>
          <p:nvPr/>
        </p:nvSpPr>
        <p:spPr bwMode="auto">
          <a:xfrm>
            <a:off x="7668344" y="64008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92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5105400"/>
            <a:ext cx="610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Same geometry representation as surface density method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8613546"/>
      </p:ext>
    </p:extLst>
  </p:cSld>
  <p:clrMapOvr>
    <a:masterClrMapping/>
  </p:clrMapOvr>
  <p:transition advTm="111072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47800"/>
            <a:ext cx="3198826" cy="824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950610"/>
            <a:ext cx="2691075" cy="11547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219200"/>
            <a:ext cx="8231187" cy="5257800"/>
          </a:xfrm>
        </p:spPr>
        <p:txBody>
          <a:bodyPr/>
          <a:lstStyle/>
          <a:p>
            <a:r>
              <a:rPr lang="en-US" dirty="0"/>
              <a:t>Recall from the Surface Density Method:</a:t>
            </a:r>
          </a:p>
          <a:p>
            <a:endParaRPr lang="en-US" sz="800" dirty="0"/>
          </a:p>
          <a:p>
            <a:endParaRPr lang="en-US" sz="800" dirty="0"/>
          </a:p>
          <a:p>
            <a:r>
              <a:rPr lang="en-US" dirty="0"/>
              <a:t>Set both formulations of </a:t>
            </a:r>
            <a:r>
              <a:rPr lang="el-GR" dirty="0"/>
              <a:t>σ</a:t>
            </a:r>
            <a:r>
              <a:rPr lang="en-US" dirty="0"/>
              <a:t>(m) equal to each other</a:t>
            </a:r>
          </a:p>
          <a:p>
            <a:endParaRPr lang="en-US" sz="900" dirty="0"/>
          </a:p>
          <a:p>
            <a:endParaRPr lang="en-US" sz="900" dirty="0"/>
          </a:p>
          <a:p>
            <a:r>
              <a:rPr lang="en-US" dirty="0"/>
              <a:t>Solve for 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 Analog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705600"/>
            <a:ext cx="457200" cy="152400"/>
          </a:xfrm>
          <a:prstGeom prst="rect">
            <a:avLst/>
          </a:prstGeom>
        </p:spPr>
        <p:txBody>
          <a:bodyPr/>
          <a:lstStyle/>
          <a:p>
            <a:fld id="{675658CD-8464-4987-906E-006271C3A4BE}" type="slidenum">
              <a:rPr lang="en-US" smtClean="0"/>
              <a:pPr/>
              <a:t>93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62000" y="2743200"/>
            <a:ext cx="2818200" cy="862920"/>
            <a:chOff x="2210775" y="2997540"/>
            <a:chExt cx="2818200" cy="86292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5025" y="2997540"/>
              <a:ext cx="913950" cy="86292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10775" y="3149820"/>
              <a:ext cx="1980225" cy="55836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231DDE3-5BAF-4EF2-B7A5-4D23FC894AB5}"/>
              </a:ext>
            </a:extLst>
          </p:cNvPr>
          <p:cNvSpPr txBox="1"/>
          <p:nvPr/>
        </p:nvSpPr>
        <p:spPr>
          <a:xfrm>
            <a:off x="480577" y="5257800"/>
            <a:ext cx="478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So far, no difference from Surface Density</a:t>
            </a:r>
          </a:p>
        </p:txBody>
      </p:sp>
    </p:spTree>
    <p:extLst>
      <p:ext uri="{BB962C8B-B14F-4D97-AF65-F5344CB8AC3E}">
        <p14:creationId xmlns:p14="http://schemas.microsoft.com/office/powerpoint/2010/main" val="89875467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24" y="4281150"/>
            <a:ext cx="6956176" cy="158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 Analog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7348"/>
            <a:ext cx="8231187" cy="5257800"/>
          </a:xfrm>
        </p:spPr>
        <p:txBody>
          <a:bodyPr/>
          <a:lstStyle/>
          <a:p>
            <a:r>
              <a:rPr lang="en-US" dirty="0"/>
              <a:t>Similar to the surface density relationship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Include a factor (different from that used in surface density) that represents </a:t>
            </a:r>
            <a:r>
              <a:rPr lang="en-US" b="1" dirty="0"/>
              <a:t>experimental and computational data </a:t>
            </a:r>
            <a:r>
              <a:rPr lang="en-US" dirty="0"/>
              <a:t>for cubic arrangements </a:t>
            </a:r>
          </a:p>
          <a:p>
            <a:pPr lvl="1"/>
            <a:r>
              <a:rPr lang="en-US" dirty="0"/>
              <a:t>2.1 in place of 0.54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705600"/>
            <a:ext cx="457200" cy="152400"/>
          </a:xfrm>
          <a:prstGeom prst="rect">
            <a:avLst/>
          </a:prstGeom>
        </p:spPr>
        <p:txBody>
          <a:bodyPr/>
          <a:lstStyle/>
          <a:p>
            <a:fld id="{675658CD-8464-4987-906E-006271C3A4BE}" type="slidenum">
              <a:rPr lang="en-US" smtClean="0"/>
              <a:pPr/>
              <a:t>94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01280"/>
            <a:ext cx="3198826" cy="137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8325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BCE3C9BF-015B-D049-BB68-5790F830810A}" type="slidenum">
              <a:rPr lang="en-US"/>
              <a:pPr/>
              <a:t>95</a:t>
            </a:fld>
            <a:endParaRPr lang="en-US" dirty="0"/>
          </a:p>
        </p:txBody>
      </p:sp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624287"/>
            <a:ext cx="8343900" cy="377026"/>
          </a:xfrm>
        </p:spPr>
        <p:txBody>
          <a:bodyPr/>
          <a:lstStyle/>
          <a:p>
            <a:r>
              <a:rPr lang="en-US" dirty="0"/>
              <a:t>Density Analog Method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1747438"/>
            <a:ext cx="4095750" cy="4119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Finite cubic arrays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The coefficient 2.1 represents experimental and calculational data for cubic arrangements of fissile materials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Individual units with a k</a:t>
            </a:r>
            <a:r>
              <a:rPr lang="en-US" sz="1800" baseline="-25000" dirty="0"/>
              <a:t>eff</a:t>
            </a:r>
            <a:r>
              <a:rPr lang="en-US" sz="1800" dirty="0"/>
              <a:t>&gt;0.9 (73% of the critical mass) results in an infinite center-to-center spacing result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Provides a </a:t>
            </a:r>
            <a:r>
              <a:rPr lang="en-US" sz="1800" u="sng" dirty="0"/>
              <a:t>subcritical</a:t>
            </a:r>
            <a:r>
              <a:rPr lang="en-US" sz="1800" dirty="0"/>
              <a:t> result for the center-to-center spacing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The coefficient </a:t>
            </a:r>
            <a:r>
              <a:rPr lang="en-US" sz="1800" dirty="0">
                <a:latin typeface="Symbol" charset="2"/>
                <a:cs typeface="Symbol" charset="2"/>
              </a:rPr>
              <a:t>s</a:t>
            </a:r>
            <a:r>
              <a:rPr lang="en-US" sz="1800" baseline="-25000" dirty="0"/>
              <a:t>o </a:t>
            </a:r>
            <a:r>
              <a:rPr lang="en-US" sz="1800" dirty="0"/>
              <a:t>is the surface density of the critical </a:t>
            </a:r>
            <a:r>
              <a:rPr lang="en-US" sz="1800" u="sng" dirty="0"/>
              <a:t>water-reflected</a:t>
            </a:r>
            <a:r>
              <a:rPr lang="en-US" sz="1800" dirty="0"/>
              <a:t> infinite slab (g/cm2)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</p:txBody>
      </p:sp>
      <p:pic>
        <p:nvPicPr>
          <p:cNvPr id="540678" name="Picture 6" descr="DA_Center_to_Center_spacing_A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288" y="1557338"/>
            <a:ext cx="4303712" cy="3738562"/>
          </a:xfrm>
        </p:spPr>
      </p:pic>
      <p:sp>
        <p:nvSpPr>
          <p:cNvPr id="6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95</a:t>
            </a:fld>
            <a:endParaRPr lang="en-US" sz="1200" dirty="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81401" y="1143000"/>
            <a:ext cx="1752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8000"/>
                </a:solidFill>
                <a:latin typeface="Arial" charset="0"/>
              </a:rPr>
              <a:t>Summary</a:t>
            </a:r>
            <a:endParaRPr lang="en-US" sz="2800" b="1" dirty="0">
              <a:solidFill>
                <a:srgbClr val="FF80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8300888"/>
      </p:ext>
    </p:extLst>
  </p:cSld>
  <p:clrMapOvr>
    <a:masterClrMapping/>
  </p:clrMapOvr>
  <p:transition advTm="111072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5613" y="1371600"/>
            <a:ext cx="823118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F3742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2701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37421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3742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37421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3742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sz="1800" dirty="0">
                <a:latin typeface="Arial" charset="0"/>
              </a:rPr>
              <a:t>What is the minimum center-to-center spacing of an array of 4,500 g Pu(5) metal ingots?</a:t>
            </a:r>
          </a:p>
          <a:p>
            <a:pPr lvl="1"/>
            <a:endParaRPr lang="en-US" sz="1800" kern="0" dirty="0"/>
          </a:p>
          <a:p>
            <a:pPr lvl="1"/>
            <a:endParaRPr lang="en-US" sz="1800" kern="0" dirty="0"/>
          </a:p>
          <a:p>
            <a:pPr lvl="1"/>
            <a:endParaRPr lang="en-US" sz="1800" kern="0" dirty="0"/>
          </a:p>
          <a:p>
            <a:pPr lvl="1"/>
            <a:endParaRPr lang="en-US" sz="1800" kern="0" dirty="0"/>
          </a:p>
          <a:p>
            <a:pPr lvl="1"/>
            <a:endParaRPr lang="en-US" sz="1800" kern="0" dirty="0"/>
          </a:p>
          <a:p>
            <a:pPr lvl="1"/>
            <a:endParaRPr lang="en-US" sz="1800" kern="0" dirty="0"/>
          </a:p>
          <a:p>
            <a:pPr lvl="1"/>
            <a:endParaRPr lang="en-US" sz="1800" kern="0" dirty="0"/>
          </a:p>
          <a:p>
            <a:pPr lvl="1"/>
            <a:endParaRPr lang="en-US" sz="1800" kern="0" dirty="0"/>
          </a:p>
          <a:p>
            <a:pPr lvl="1"/>
            <a:endParaRPr lang="en-US" sz="1800" kern="0" dirty="0"/>
          </a:p>
          <a:p>
            <a:r>
              <a:rPr lang="en-US" sz="1800" kern="0" dirty="0"/>
              <a:t>The SD and DA results do not provide a spacing that represents a k</a:t>
            </a:r>
            <a:r>
              <a:rPr lang="en-US" sz="1800" kern="0" baseline="-25000" dirty="0"/>
              <a:t>eff</a:t>
            </a:r>
            <a:r>
              <a:rPr lang="en-US" sz="1800" kern="0" dirty="0"/>
              <a:t> of 1.0</a:t>
            </a:r>
          </a:p>
          <a:p>
            <a:pPr lvl="1"/>
            <a:r>
              <a:rPr lang="en-US" sz="1800" kern="0" dirty="0"/>
              <a:t>Obviously, the spacing results are conservative from a criticality safety perspective when compared to the code results</a:t>
            </a:r>
          </a:p>
          <a:p>
            <a:r>
              <a:rPr lang="en-US" sz="1800" kern="0" dirty="0"/>
              <a:t>The LSD results do provide a critical, i.e., k</a:t>
            </a:r>
            <a:r>
              <a:rPr lang="en-US" sz="1800" kern="0" baseline="-25000" dirty="0"/>
              <a:t>eff</a:t>
            </a:r>
            <a:r>
              <a:rPr lang="en-US" sz="1800" kern="0" dirty="0"/>
              <a:t> of 1.0, spacing result</a:t>
            </a:r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624287"/>
            <a:ext cx="8343900" cy="377026"/>
          </a:xfrm>
        </p:spPr>
        <p:txBody>
          <a:bodyPr/>
          <a:lstStyle/>
          <a:p>
            <a:r>
              <a:rPr lang="en-US" dirty="0"/>
              <a:t>Array Methods Example Results/Comparison</a:t>
            </a:r>
          </a:p>
        </p:txBody>
      </p:sp>
      <p:graphicFrame>
        <p:nvGraphicFramePr>
          <p:cNvPr id="572419" name="Group 3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566738" y="2057400"/>
          <a:ext cx="7896224" cy="2148839"/>
        </p:xfrm>
        <a:graphic>
          <a:graphicData uri="http://schemas.openxmlformats.org/drawingml/2006/table">
            <a:tbl>
              <a:tblPr/>
              <a:tblGrid>
                <a:gridCol w="196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2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81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5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Time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Time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Time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Time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LSD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Time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Code Result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2x2x2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Time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Time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26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Not applicable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15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10x10x10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57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42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41.7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100x100x100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182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136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137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Infinite Planar Array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(1 unit high)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36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Time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Time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25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96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33640037"/>
      </p:ext>
    </p:extLst>
  </p:cSld>
  <p:clrMapOvr>
    <a:masterClrMapping/>
  </p:clrMapOvr>
  <p:transition advTm="79975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990600"/>
            <a:ext cx="7772400" cy="1362075"/>
          </a:xfrm>
        </p:spPr>
        <p:txBody>
          <a:bodyPr/>
          <a:lstStyle/>
          <a:p>
            <a:r>
              <a:rPr lang="en-US" dirty="0"/>
              <a:t>Array methods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/>
          <a:lstStyle/>
          <a:p>
            <a:r>
              <a:rPr lang="en-US" b="0" dirty="0"/>
              <a:t>Limiting Surface Density (NB</a:t>
            </a:r>
            <a:r>
              <a:rPr lang="en-US" b="0" baseline="-25000" dirty="0"/>
              <a:t>N</a:t>
            </a:r>
            <a:r>
              <a:rPr lang="en-US" b="0" baseline="30000" dirty="0"/>
              <a:t>2</a:t>
            </a:r>
            <a:r>
              <a:rPr lang="en-US" b="0" dirty="0"/>
              <a:t>)</a:t>
            </a:r>
          </a:p>
          <a:p>
            <a:r>
              <a:rPr lang="en-US" b="0" dirty="0"/>
              <a:t>Surface Density</a:t>
            </a:r>
          </a:p>
          <a:p>
            <a:r>
              <a:rPr lang="en-US" b="0" dirty="0"/>
              <a:t>Density Analog</a:t>
            </a:r>
          </a:p>
          <a:p>
            <a:r>
              <a:rPr lang="en-US" dirty="0"/>
              <a:t>Solid Angle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628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charset="0"/>
              </a:rPr>
              <a:t>Solid Angle Method</a:t>
            </a:r>
            <a:endParaRPr lang="en-US" dirty="0"/>
          </a:p>
        </p:txBody>
      </p:sp>
      <p:sp>
        <p:nvSpPr>
          <p:cNvPr id="517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>
                <a:solidFill>
                  <a:srgbClr val="000000"/>
                </a:solidFill>
                <a:ea typeface="Batang" charset="0"/>
                <a:cs typeface="Batang" charset="0"/>
              </a:rPr>
              <a:t>The basic idea behind this method is that the subcriticality of an array configuration depends on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k</a:t>
            </a:r>
            <a:r>
              <a:rPr lang="en-US" i="1" baseline="-25000" dirty="0"/>
              <a:t>eff</a:t>
            </a:r>
            <a:r>
              <a:rPr lang="en-US" dirty="0"/>
              <a:t> of a single representative unit in the array, and</a:t>
            </a:r>
          </a:p>
          <a:p>
            <a:pPr lvl="1"/>
            <a:r>
              <a:rPr lang="en-US" dirty="0"/>
              <a:t>The probability that a neutron leaking out of this unit will interact with (cause fission in) another unit in the array</a:t>
            </a:r>
          </a:p>
          <a:p>
            <a:r>
              <a:rPr lang="en-US" sz="2400" dirty="0"/>
              <a:t>The probability that a leaking neutron will interact with another unit in the array is dependent upon total solid angle, </a:t>
            </a:r>
            <a:r>
              <a:rPr lang="en-US" sz="2400" dirty="0">
                <a:latin typeface="Symbol" charset="2"/>
                <a:cs typeface="Symbol" charset="2"/>
              </a:rPr>
              <a:t>W</a:t>
            </a:r>
            <a:r>
              <a:rPr lang="en-US" sz="2400" dirty="0"/>
              <a:t>, </a:t>
            </a:r>
            <a:r>
              <a:rPr lang="en-US" sz="2400" u="sng" dirty="0"/>
              <a:t>at the most central unit</a:t>
            </a:r>
            <a:r>
              <a:rPr lang="en-US" sz="2400" dirty="0"/>
              <a:t>, by all other units in the array</a:t>
            </a:r>
          </a:p>
          <a:p>
            <a:r>
              <a:rPr lang="en-US" sz="2400" dirty="0"/>
              <a:t>Related anomalies underscore this effect</a:t>
            </a:r>
          </a:p>
        </p:txBody>
      </p:sp>
      <p:sp>
        <p:nvSpPr>
          <p:cNvPr id="4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98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4075239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55257"/>
            <a:ext cx="8231187" cy="377026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Solid Angle Method</a:t>
            </a:r>
            <a:endParaRPr lang="en-US" dirty="0"/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600200"/>
            <a:ext cx="8231187" cy="5029200"/>
          </a:xfrm>
        </p:spPr>
        <p:txBody>
          <a:bodyPr/>
          <a:lstStyle/>
          <a:p>
            <a:pPr marL="230188" lvl="1" indent="-230188">
              <a:lnSpc>
                <a:spcPct val="100000"/>
              </a:lnSpc>
              <a:spcBef>
                <a:spcPct val="40000"/>
              </a:spcBef>
              <a:buFontTx/>
              <a:buChar char="•"/>
            </a:pPr>
            <a:r>
              <a:rPr lang="en-US" sz="2400" dirty="0"/>
              <a:t>The following conditions must be satisfied in order to apply the method:</a:t>
            </a:r>
          </a:p>
          <a:p>
            <a:pPr marL="688975" lvl="2" indent="-230188">
              <a:lnSpc>
                <a:spcPct val="100000"/>
              </a:lnSpc>
              <a:spcBef>
                <a:spcPct val="40000"/>
              </a:spcBef>
            </a:pPr>
            <a:r>
              <a:rPr lang="en-US" sz="2400" dirty="0"/>
              <a:t>The </a:t>
            </a:r>
            <a:r>
              <a:rPr lang="en-US" sz="2400" i="1" dirty="0"/>
              <a:t>k</a:t>
            </a:r>
            <a:r>
              <a:rPr lang="en-US" sz="2400" i="1" baseline="-25000" dirty="0"/>
              <a:t>eff</a:t>
            </a:r>
            <a:r>
              <a:rPr lang="en-US" sz="2400" dirty="0"/>
              <a:t> of any bare unit shall not exceed 0.8</a:t>
            </a:r>
          </a:p>
          <a:p>
            <a:pPr marL="688975" lvl="2" indent="-230188">
              <a:lnSpc>
                <a:spcPct val="100000"/>
              </a:lnSpc>
              <a:spcBef>
                <a:spcPct val="40000"/>
              </a:spcBef>
            </a:pPr>
            <a:r>
              <a:rPr lang="en-US" sz="2400" dirty="0"/>
              <a:t>Each unit shall be subcritical when completely reflected by water</a:t>
            </a:r>
          </a:p>
          <a:p>
            <a:pPr marL="688975" lvl="2" indent="-230188">
              <a:lnSpc>
                <a:spcPct val="100000"/>
              </a:lnSpc>
              <a:spcBef>
                <a:spcPct val="40000"/>
              </a:spcBef>
            </a:pPr>
            <a:r>
              <a:rPr lang="en-US" sz="2400" dirty="0"/>
              <a:t>The minimum surface-to-surface separation between units shall be 0.3 m (12 inches), and</a:t>
            </a:r>
          </a:p>
          <a:p>
            <a:pPr marL="688975" lvl="2" indent="-230188">
              <a:lnSpc>
                <a:spcPct val="100000"/>
              </a:lnSpc>
              <a:spcBef>
                <a:spcPct val="40000"/>
              </a:spcBef>
            </a:pPr>
            <a:r>
              <a:rPr lang="en-US" sz="2400" dirty="0"/>
              <a:t>The allowed solid angle, </a:t>
            </a:r>
            <a:r>
              <a:rPr lang="en-US" sz="2400" dirty="0">
                <a:latin typeface="Symbol" charset="2"/>
                <a:cs typeface="Symbol" charset="2"/>
              </a:rPr>
              <a:t>W</a:t>
            </a:r>
            <a:r>
              <a:rPr lang="en-US" sz="2400" dirty="0"/>
              <a:t>, shall not exceed 6 </a:t>
            </a:r>
            <a:r>
              <a:rPr lang="en-US" sz="2400" dirty="0" err="1"/>
              <a:t>sr</a:t>
            </a:r>
            <a:endParaRPr lang="en-US" sz="2400" dirty="0"/>
          </a:p>
          <a:p>
            <a:pPr marL="1146175" lvl="3" indent="-230188">
              <a:lnSpc>
                <a:spcPct val="100000"/>
              </a:lnSpc>
              <a:spcBef>
                <a:spcPct val="40000"/>
              </a:spcBef>
            </a:pPr>
            <a:r>
              <a:rPr lang="en-US" sz="2400" dirty="0"/>
              <a:t>.</a:t>
            </a:r>
          </a:p>
          <a:p>
            <a:pPr marL="1146175" lvl="3" indent="-230188">
              <a:lnSpc>
                <a:spcPct val="100000"/>
              </a:lnSpc>
              <a:spcBef>
                <a:spcPct val="40000"/>
              </a:spcBef>
            </a:pPr>
            <a:r>
              <a:rPr lang="en-US" sz="2400" dirty="0" err="1"/>
              <a:t>k</a:t>
            </a:r>
            <a:r>
              <a:rPr lang="en-US" sz="2400" baseline="-25000" dirty="0" err="1"/>
              <a:t>eff</a:t>
            </a:r>
            <a:r>
              <a:rPr lang="en-US" sz="2400" dirty="0"/>
              <a:t> in this formula is the </a:t>
            </a:r>
            <a:r>
              <a:rPr lang="en-US" sz="2400" dirty="0" err="1"/>
              <a:t>k</a:t>
            </a:r>
            <a:r>
              <a:rPr lang="en-US" sz="2400" baseline="-25000" dirty="0" err="1"/>
              <a:t>eff</a:t>
            </a:r>
            <a:r>
              <a:rPr lang="en-US" sz="2400" dirty="0"/>
              <a:t> of the bare unit </a:t>
            </a:r>
          </a:p>
          <a:p>
            <a:pPr marL="230188" lvl="1" indent="-230188">
              <a:lnSpc>
                <a:spcPct val="100000"/>
              </a:lnSpc>
              <a:spcBef>
                <a:spcPct val="40000"/>
              </a:spcBef>
              <a:buFontTx/>
              <a:buChar char="•"/>
            </a:pPr>
            <a:endParaRPr lang="en-US" sz="2400" dirty="0"/>
          </a:p>
          <a:p>
            <a:pPr marL="230188" lvl="1" indent="-230188">
              <a:lnSpc>
                <a:spcPct val="100000"/>
              </a:lnSpc>
              <a:spcBef>
                <a:spcPct val="40000"/>
              </a:spcBef>
              <a:buFontTx/>
              <a:buChar char="•"/>
            </a:pPr>
            <a:endParaRPr lang="en-US" sz="2400" dirty="0"/>
          </a:p>
          <a:p>
            <a:endParaRPr lang="en-US" altLang="ko-KR" sz="2400" dirty="0">
              <a:solidFill>
                <a:srgbClr val="000000"/>
              </a:solidFill>
              <a:ea typeface="Batang" charset="0"/>
              <a:cs typeface="Batang" charset="0"/>
            </a:endParaRPr>
          </a:p>
          <a:p>
            <a:pPr lvl="1"/>
            <a:endParaRPr lang="en-US" sz="2400" dirty="0"/>
          </a:p>
        </p:txBody>
      </p:sp>
      <p:sp>
        <p:nvSpPr>
          <p:cNvPr id="4" name="Slide Number Placeholder 6"/>
          <p:cNvSpPr txBox="1">
            <a:spLocks/>
          </p:cNvSpPr>
          <p:nvPr/>
        </p:nvSpPr>
        <p:spPr bwMode="auto">
          <a:xfrm>
            <a:off x="7668344" y="6324600"/>
            <a:ext cx="1018456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C9FABC1E-2D96-4FC0-A9E6-4F6CED039BBA}" type="slidenum">
              <a:rPr lang="en-US" sz="1200" smtClean="0"/>
              <a:pPr/>
              <a:t>99</a:t>
            </a:fld>
            <a:endParaRPr lang="en-US" sz="1200" dirty="0"/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>
            <p:extLst/>
          </p:nvPr>
        </p:nvGraphicFramePr>
        <p:xfrm>
          <a:off x="1600200" y="5257800"/>
          <a:ext cx="21875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Equation" r:id="rId4" imgW="1955800" imgH="381000" progId="Equation.3">
                  <p:embed/>
                </p:oleObj>
              </mc:Choice>
              <mc:Fallback>
                <p:oleObj name="Equation" r:id="rId4" imgW="19558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257800"/>
                        <a:ext cx="2187575" cy="42862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5530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2.:|27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7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7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7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7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7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7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7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7.9"/>
</p:tagLst>
</file>

<file path=ppt/theme/theme1.xml><?xml version="1.0" encoding="utf-8"?>
<a:theme xmlns:a="http://schemas.openxmlformats.org/drawingml/2006/main" name="CNS_PPT_Template_INTERNAL_v01">
  <a:themeElements>
    <a:clrScheme name="CN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CCC"/>
      </a:accent1>
      <a:accent2>
        <a:srgbClr val="EE3123"/>
      </a:accent2>
      <a:accent3>
        <a:srgbClr val="555759"/>
      </a:accent3>
      <a:accent4>
        <a:srgbClr val="008000"/>
      </a:accent4>
      <a:accent5>
        <a:srgbClr val="9900CC"/>
      </a:accent5>
      <a:accent6>
        <a:srgbClr val="FF9900"/>
      </a:accent6>
      <a:hlink>
        <a:srgbClr val="EE3123"/>
      </a:hlink>
      <a:folHlink>
        <a:srgbClr val="008CCC"/>
      </a:folHlink>
    </a:clrScheme>
    <a:fontScheme name="Custom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CNS_PPT_Template_INTERNAL_v01.potx</Template>
  <TotalTime>2260</TotalTime>
  <Words>5383</Words>
  <Application>Microsoft Office PowerPoint</Application>
  <PresentationFormat>On-screen Show (4:3)</PresentationFormat>
  <Paragraphs>1038</Paragraphs>
  <Slides>116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116</vt:i4>
      </vt:variant>
    </vt:vector>
  </HeadingPairs>
  <TitlesOfParts>
    <vt:vector size="130" baseType="lpstr">
      <vt:lpstr>ＭＳ Ｐゴシック</vt:lpstr>
      <vt:lpstr>Arial</vt:lpstr>
      <vt:lpstr>Batang</vt:lpstr>
      <vt:lpstr>Calibri</vt:lpstr>
      <vt:lpstr>Cambria Math</vt:lpstr>
      <vt:lpstr>Century Schoolbook</vt:lpstr>
      <vt:lpstr>GB18030 Bitmap</vt:lpstr>
      <vt:lpstr>Symbol</vt:lpstr>
      <vt:lpstr>Times</vt:lpstr>
      <vt:lpstr>Times New Roman</vt:lpstr>
      <vt:lpstr>Verdana</vt:lpstr>
      <vt:lpstr>CNS_PPT_Template_INTERNAL_v01</vt:lpstr>
      <vt:lpstr>Document</vt:lpstr>
      <vt:lpstr>Equation</vt:lpstr>
      <vt:lpstr>PowerPoint Presentation</vt:lpstr>
      <vt:lpstr>Outline</vt:lpstr>
      <vt:lpstr>Learning Objectives</vt:lpstr>
      <vt:lpstr>Purpose of Hand Calculations</vt:lpstr>
      <vt:lpstr>Hand Calculation Primer</vt:lpstr>
      <vt:lpstr>Hand Calculation Primer</vt:lpstr>
      <vt:lpstr>Confidence in Hand Calculations – Single Unit Methods</vt:lpstr>
      <vt:lpstr>Confidence in Hand Calculations – Single Unit Methods (Cont.)</vt:lpstr>
      <vt:lpstr>Confidence in Hand Calculations – Array Methods</vt:lpstr>
      <vt:lpstr>Confidence in Hand Calculations – Array Unit Methods</vt:lpstr>
      <vt:lpstr>Single unit methods</vt:lpstr>
      <vt:lpstr>Multiplication Factor Vs. Fraction Critical</vt:lpstr>
      <vt:lpstr>Multiplication Factor Vs. Fraction Critical</vt:lpstr>
      <vt:lpstr>Multiplication Factor Vs. Fraction Critical</vt:lpstr>
      <vt:lpstr>Multiplication Factor Vs. Fraction Critical</vt:lpstr>
      <vt:lpstr>Multiplication Factor Vs. Fraction Critical</vt:lpstr>
      <vt:lpstr>Multiplication Factor Vs. Fraction Critical</vt:lpstr>
      <vt:lpstr>Multiplication Factor Vs. Fraction Critical</vt:lpstr>
      <vt:lpstr>Multiplication Factor Vs. Fraction Critical</vt:lpstr>
      <vt:lpstr>Multiplication Factor Vs. Fraction Critical</vt:lpstr>
      <vt:lpstr>Multiplication Factor Vs. Fraction Critical</vt:lpstr>
      <vt:lpstr>Multiplication Factor Vs. Fraction Critical</vt:lpstr>
      <vt:lpstr>Multiplication Factor Vs. Fraction Critical</vt:lpstr>
      <vt:lpstr>Multiplication Factor Vs. Fraction Critical</vt:lpstr>
      <vt:lpstr>Multiplication Factor Vs. Fraction Critical</vt:lpstr>
      <vt:lpstr>Single unit methods</vt:lpstr>
      <vt:lpstr>Core Density Conversions – Applicability &amp; Limitations</vt:lpstr>
      <vt:lpstr>PowerPoint Presentation</vt:lpstr>
      <vt:lpstr>Core Density Conversions – Dimensional and Mass Relationships</vt:lpstr>
      <vt:lpstr>Core Density Conversions – Dimensional and Mass Relationships</vt:lpstr>
      <vt:lpstr>Core Density Conversions – Dimensional and Mass Relationships</vt:lpstr>
      <vt:lpstr>Core Density Conversions – Dimensional and Mass Relationships</vt:lpstr>
      <vt:lpstr>Core Density Conversions – Dimensional and Mass Relationships</vt:lpstr>
      <vt:lpstr>Core Density Conversions – Dimensional and Mass Relationships</vt:lpstr>
      <vt:lpstr>Core Density Conversions for Reflected Systems</vt:lpstr>
      <vt:lpstr>Core Density Conversions for Reflected Systems</vt:lpstr>
      <vt:lpstr>Core Density Conversions – Example 1</vt:lpstr>
      <vt:lpstr>Core Density Conversions – Example 1</vt:lpstr>
      <vt:lpstr>Core Density Conversions – Example 2</vt:lpstr>
      <vt:lpstr>Core Density Conversions – Example 2</vt:lpstr>
      <vt:lpstr>Core Density Conversions – Example 2</vt:lpstr>
      <vt:lpstr>Single unit methods</vt:lpstr>
      <vt:lpstr>Diffusion Theory</vt:lpstr>
      <vt:lpstr>Diffusion Theory</vt:lpstr>
      <vt:lpstr>Diffusion Theory</vt:lpstr>
      <vt:lpstr>Diffusion Theory Example</vt:lpstr>
      <vt:lpstr>Diffusion Theory Example</vt:lpstr>
      <vt:lpstr>Diffusion Theory Example</vt:lpstr>
      <vt:lpstr>Geometric Buckling</vt:lpstr>
      <vt:lpstr>PowerPoint Presentation</vt:lpstr>
      <vt:lpstr>Buckling Conversions (Shape Conversions)</vt:lpstr>
      <vt:lpstr>Diffusion Theory Correction</vt:lpstr>
      <vt:lpstr>Extrapolation Distance Lookup</vt:lpstr>
      <vt:lpstr>Buckling Example 1</vt:lpstr>
      <vt:lpstr>Buckling Example 1</vt:lpstr>
      <vt:lpstr>Buckling Example 1</vt:lpstr>
      <vt:lpstr>Buckling – Example Problem 2</vt:lpstr>
      <vt:lpstr>Buckling – Example Problem 2</vt:lpstr>
      <vt:lpstr>Buckling – Example Problem 2</vt:lpstr>
      <vt:lpstr>Buckling – Example Problem 2</vt:lpstr>
      <vt:lpstr>Array methods</vt:lpstr>
      <vt:lpstr>Array Methods – Introduction</vt:lpstr>
      <vt:lpstr>Array Methods – Introduction</vt:lpstr>
      <vt:lpstr>Array methods</vt:lpstr>
      <vt:lpstr>Limiting Surface Density Method</vt:lpstr>
      <vt:lpstr>Limiting Surface Density Method</vt:lpstr>
      <vt:lpstr>Limiting Surface Density Method</vt:lpstr>
      <vt:lpstr>Limiting Surface Density Method</vt:lpstr>
      <vt:lpstr>Limiting Surface Density Method</vt:lpstr>
      <vt:lpstr>Limiting Surface Density Method</vt:lpstr>
      <vt:lpstr>Limiting Surface Density Method</vt:lpstr>
      <vt:lpstr>Limiting Surface Density Example</vt:lpstr>
      <vt:lpstr>Limiting Surface Density Example</vt:lpstr>
      <vt:lpstr>Limiting Surface Density Example</vt:lpstr>
      <vt:lpstr>Limiting Surface Density Example</vt:lpstr>
      <vt:lpstr>Limiting Surface Density Example</vt:lpstr>
      <vt:lpstr>Limiting Surface Density Example</vt:lpstr>
      <vt:lpstr>Limiting Surface Density Example</vt:lpstr>
      <vt:lpstr>Limiting Surface Density Example</vt:lpstr>
      <vt:lpstr>Limiting Surface Density Example</vt:lpstr>
      <vt:lpstr>Array methods</vt:lpstr>
      <vt:lpstr>Surface Density Method</vt:lpstr>
      <vt:lpstr>Surface Density Method</vt:lpstr>
      <vt:lpstr>Surface Density Method</vt:lpstr>
      <vt:lpstr>Surface Density Method</vt:lpstr>
      <vt:lpstr>Surface Density Method</vt:lpstr>
      <vt:lpstr>Surface Density Method</vt:lpstr>
      <vt:lpstr>Surface Density Method</vt:lpstr>
      <vt:lpstr>Array methods</vt:lpstr>
      <vt:lpstr>Density Analog Method</vt:lpstr>
      <vt:lpstr>Density Analog Method</vt:lpstr>
      <vt:lpstr>Density Analog Method</vt:lpstr>
      <vt:lpstr>Density Analog Method</vt:lpstr>
      <vt:lpstr>Density Analog Method</vt:lpstr>
      <vt:lpstr>Density Analog Method</vt:lpstr>
      <vt:lpstr>Array Methods Example Results/Comparison</vt:lpstr>
      <vt:lpstr>Array methods</vt:lpstr>
      <vt:lpstr>Solid Angle Method</vt:lpstr>
      <vt:lpstr>Solid Angle Method</vt:lpstr>
      <vt:lpstr>Solid Angle Method</vt:lpstr>
      <vt:lpstr>Solid Angle Method</vt:lpstr>
      <vt:lpstr>Solid Angle Method</vt:lpstr>
      <vt:lpstr>Solid Angle Method</vt:lpstr>
      <vt:lpstr>Solid Angle Method</vt:lpstr>
      <vt:lpstr>Solid Angle Method</vt:lpstr>
      <vt:lpstr>Solid Angle Method</vt:lpstr>
      <vt:lpstr>Solid Angle Method</vt:lpstr>
      <vt:lpstr>Solid Angle Method</vt:lpstr>
      <vt:lpstr>Solid Angle Method</vt:lpstr>
      <vt:lpstr>Solid Angle Method</vt:lpstr>
      <vt:lpstr>Solid Angle Method</vt:lpstr>
      <vt:lpstr>Solid Angle Method</vt:lpstr>
      <vt:lpstr>Solid Angle Method</vt:lpstr>
      <vt:lpstr>Solid Angle Method</vt:lpstr>
      <vt:lpstr>Solid Angle Method</vt:lpstr>
      <vt:lpstr>Resources</vt:lpstr>
    </vt:vector>
  </TitlesOfParts>
  <Company>LM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Flora</dc:creator>
  <cp:lastModifiedBy>Haught, Chris F (H7C)</cp:lastModifiedBy>
  <cp:revision>133</cp:revision>
  <dcterms:created xsi:type="dcterms:W3CDTF">2014-06-03T17:16:06Z</dcterms:created>
  <dcterms:modified xsi:type="dcterms:W3CDTF">2020-09-28T12:55:17Z</dcterms:modified>
</cp:coreProperties>
</file>